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57" r:id="rId7"/>
    <p:sldId id="258" r:id="rId8"/>
    <p:sldId id="283" r:id="rId9"/>
    <p:sldId id="259" r:id="rId10"/>
    <p:sldId id="260" r:id="rId11"/>
    <p:sldId id="261" r:id="rId12"/>
    <p:sldId id="262" r:id="rId13"/>
    <p:sldId id="263" r:id="rId14"/>
    <p:sldId id="264" r:id="rId15"/>
    <p:sldId id="272" r:id="rId16"/>
    <p:sldId id="273" r:id="rId17"/>
    <p:sldId id="285" r:id="rId18"/>
    <p:sldId id="286" r:id="rId19"/>
    <p:sldId id="274" r:id="rId20"/>
    <p:sldId id="275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81" r:id="rId29"/>
    <p:sldId id="282" r:id="rId30"/>
    <p:sldId id="284" r:id="rId31"/>
    <p:sldId id="276" r:id="rId3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480E2"/>
    <a:srgbClr val="4C25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52E-EB47-46E7-BCF1-B0E3E43F6CA4}" type="datetimeFigureOut">
              <a:rPr lang="hu-HU" smtClean="0"/>
              <a:pPr/>
              <a:t>2024. 04. 08.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805C-DFBA-4B55-A8FC-554336C5E9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52E-EB47-46E7-BCF1-B0E3E43F6CA4}" type="datetimeFigureOut">
              <a:rPr lang="hu-HU" smtClean="0"/>
              <a:pPr/>
              <a:t>2024. 04. 08.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805C-DFBA-4B55-A8FC-554336C5E9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52E-EB47-46E7-BCF1-B0E3E43F6CA4}" type="datetimeFigureOut">
              <a:rPr lang="hu-HU" smtClean="0"/>
              <a:pPr/>
              <a:t>2024. 04. 08.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805C-DFBA-4B55-A8FC-554336C5E9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52E-EB47-46E7-BCF1-B0E3E43F6CA4}" type="datetimeFigureOut">
              <a:rPr lang="hu-HU" smtClean="0"/>
              <a:pPr/>
              <a:t>2024. 04. 08.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805C-DFBA-4B55-A8FC-554336C5E9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52E-EB47-46E7-BCF1-B0E3E43F6CA4}" type="datetimeFigureOut">
              <a:rPr lang="hu-HU" smtClean="0"/>
              <a:pPr/>
              <a:t>2024. 04. 08.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805C-DFBA-4B55-A8FC-554336C5E9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52E-EB47-46E7-BCF1-B0E3E43F6CA4}" type="datetimeFigureOut">
              <a:rPr lang="hu-HU" smtClean="0"/>
              <a:pPr/>
              <a:t>2024. 04. 08.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805C-DFBA-4B55-A8FC-554336C5E9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52E-EB47-46E7-BCF1-B0E3E43F6CA4}" type="datetimeFigureOut">
              <a:rPr lang="hu-HU" smtClean="0"/>
              <a:pPr/>
              <a:t>2024. 04. 08.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805C-DFBA-4B55-A8FC-554336C5E9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52E-EB47-46E7-BCF1-B0E3E43F6CA4}" type="datetimeFigureOut">
              <a:rPr lang="hu-HU" smtClean="0"/>
              <a:pPr/>
              <a:t>2024. 04. 08.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805C-DFBA-4B55-A8FC-554336C5E9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52E-EB47-46E7-BCF1-B0E3E43F6CA4}" type="datetimeFigureOut">
              <a:rPr lang="hu-HU" smtClean="0"/>
              <a:pPr/>
              <a:t>2024. 04. 08.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805C-DFBA-4B55-A8FC-554336C5E9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52E-EB47-46E7-BCF1-B0E3E43F6CA4}" type="datetimeFigureOut">
              <a:rPr lang="hu-HU" smtClean="0"/>
              <a:pPr/>
              <a:t>2024. 04. 08.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805C-DFBA-4B55-A8FC-554336C5E9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52E-EB47-46E7-BCF1-B0E3E43F6CA4}" type="datetimeFigureOut">
              <a:rPr lang="hu-HU" smtClean="0"/>
              <a:pPr/>
              <a:t>2024. 04. 08.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805C-DFBA-4B55-A8FC-554336C5E9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A52E-EB47-46E7-BCF1-B0E3E43F6CA4}" type="datetimeFigureOut">
              <a:rPr lang="hu-HU" smtClean="0"/>
              <a:pPr/>
              <a:t>2024. 04. 08.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C805C-DFBA-4B55-A8FC-554336C5E97B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Robert_Goddard" TargetMode="External"/><Relationship Id="rId2" Type="http://schemas.openxmlformats.org/officeDocument/2006/relationships/hyperlink" Target="https://hu.wikipedia.org/wiki/Konsztantyin_Eduardovics_Ciolkovszkij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u.wikipedia.org/wiki/N%C3%A9met_nyelv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hu/search?sa=X&amp;biw=1152&amp;bih=733&amp;q=explorer%E2%80%931+p%C3%A1lya+magass%C3%A1ga&amp;stick=H4sIAAAAAAAAAOPgE-LQz9U3SM8rT9JSy0620i8uSExOTcvJTM8o0S9OLEnNycksSbXKL0rKLFHISAUJAwBW3bwlNAAAAA&amp;ved=2ahUKEwiC-6LQ1bTaAhWRL1AKHa9dDBsQ6BMoADAXegUIABDEAQ" TargetMode="External"/><Relationship Id="rId3" Type="http://schemas.openxmlformats.org/officeDocument/2006/relationships/hyperlink" Target="https://hu.wikipedia.org/wiki/M%C5%B1hold" TargetMode="External"/><Relationship Id="rId7" Type="http://schemas.openxmlformats.org/officeDocument/2006/relationships/hyperlink" Target="https://hu.wikipedia.org/wiki/Amerikai_Egyes%C3%BClt_%C3%81llamok" TargetMode="External"/><Relationship Id="rId2" Type="http://schemas.openxmlformats.org/officeDocument/2006/relationships/hyperlink" Target="https://hu.wikipedia.org/wiki/Orosz_nyelv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hu/search?q=szputnyik%E2%80%932+p%C3%A1lyasebess%C3%A9g&amp;stick=H4sIAAAAAAAAAOPgE-LQz9U3yDEySdaSz0620i8uSExOTcvJTM8o0S9OLEnNycksSbUqLkhNTQEAfprRti0AAAA&amp;sa=X&amp;ved=2ahUKEwjzg7341bTaAhXNfFAKHStjDDQQ6BMoADATegUIABDUAQ" TargetMode="External"/><Relationship Id="rId5" Type="http://schemas.openxmlformats.org/officeDocument/2006/relationships/hyperlink" Target="https://www.google.hu/search?q=szputnyik%E2%80%932+p%C3%A1lya+magass%C3%A1ga&amp;stick=H4sIAAAAAAAAAOPgE-LQz9U3yDEySdZSy0620i8uSExOTcvJTM8o0S9OLEnNycksSbXKL0rKLFHISAUJAwBQFtywNAAAAA&amp;sa=X&amp;ved=2ahUKEwjzg7341bTaAhXNfFAKHStjDDQQ6BMoADAUegUIABDXAQ" TargetMode="External"/><Relationship Id="rId4" Type="http://schemas.openxmlformats.org/officeDocument/2006/relationships/hyperlink" Target="https://hu.wikipedia.org/wiki/%C5%B0reszk%C3%B6z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hu.wikipedia.org/wiki/%C5%B0rhaj%C3%B3" TargetMode="External"/><Relationship Id="rId13" Type="http://schemas.openxmlformats.org/officeDocument/2006/relationships/hyperlink" Target="https://hu.wikipedia.org/wiki/Jurij_Alekszejevics_Gagarin" TargetMode="External"/><Relationship Id="rId3" Type="http://schemas.openxmlformats.org/officeDocument/2006/relationships/hyperlink" Target="https://hu.wikipedia.org/wiki/1934" TargetMode="External"/><Relationship Id="rId7" Type="http://schemas.openxmlformats.org/officeDocument/2006/relationships/hyperlink" Target="https://hu.wikipedia.org/wiki/Vosztok%E2%80%931" TargetMode="External"/><Relationship Id="rId12" Type="http://schemas.openxmlformats.org/officeDocument/2006/relationships/hyperlink" Target="https://hu.wikipedia.org/wiki/F%C3%B6ld" TargetMode="External"/><Relationship Id="rId2" Type="http://schemas.openxmlformats.org/officeDocument/2006/relationships/hyperlink" Target="https://hu.wikipedia.org/wiki/Orosz_%C3%A1b%C3%A9c%C3%A9" TargetMode="External"/><Relationship Id="rId16" Type="http://schemas.openxmlformats.org/officeDocument/2006/relationships/hyperlink" Target="https://hu.wikipedia.org/wiki/Vosztok-progra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.wikipedia.org/wiki/M%C3%A1rcius_27." TargetMode="External"/><Relationship Id="rId11" Type="http://schemas.openxmlformats.org/officeDocument/2006/relationships/hyperlink" Target="https://hu.wikipedia.org/wiki/Bajkonuri_%C5%B1rrep%C3%BCl%C5%91t%C3%A9r" TargetMode="External"/><Relationship Id="rId5" Type="http://schemas.openxmlformats.org/officeDocument/2006/relationships/hyperlink" Target="https://hu.wikipedia.org/wiki/1968" TargetMode="External"/><Relationship Id="rId15" Type="http://schemas.openxmlformats.org/officeDocument/2006/relationships/hyperlink" Target="https://hu.wikipedia.org/wiki/Vosztok%E2%80%932" TargetMode="External"/><Relationship Id="rId10" Type="http://schemas.openxmlformats.org/officeDocument/2006/relationships/hyperlink" Target="https://hu.wikipedia.org/wiki/%C3%81prilis_12." TargetMode="External"/><Relationship Id="rId4" Type="http://schemas.openxmlformats.org/officeDocument/2006/relationships/hyperlink" Target="https://hu.wikipedia.org/wiki/M%C3%A1rcius_9." TargetMode="External"/><Relationship Id="rId9" Type="http://schemas.openxmlformats.org/officeDocument/2006/relationships/hyperlink" Target="https://hu.wikipedia.org/wiki/1961" TargetMode="External"/><Relationship Id="rId14" Type="http://schemas.openxmlformats.org/officeDocument/2006/relationships/hyperlink" Target="https://hu.wikipedia.org/wiki/Augusztus_6.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hu.wikipedia.org/wiki/Szojuz%E2%80%934" TargetMode="External"/><Relationship Id="rId13" Type="http://schemas.openxmlformats.org/officeDocument/2006/relationships/hyperlink" Target="https://hu.wikipedia.org/wiki/%C5%B0rrep%C3%BCl%C5%91g%C3%A9p" TargetMode="External"/><Relationship Id="rId3" Type="http://schemas.openxmlformats.org/officeDocument/2006/relationships/hyperlink" Target="https://hu.wikipedia.org/wiki/M%C3%A1rcius_18." TargetMode="External"/><Relationship Id="rId7" Type="http://schemas.openxmlformats.org/officeDocument/2006/relationships/hyperlink" Target="https://hu.wikipedia.org/wiki/Janu%C3%A1r_16." TargetMode="External"/><Relationship Id="rId12" Type="http://schemas.openxmlformats.org/officeDocument/2006/relationships/hyperlink" Target="https://hu.wikipedia.org/wiki/Challenger_%C5%B1rrep%C3%BCl%C5%91g%C3%A9p" TargetMode="External"/><Relationship Id="rId2" Type="http://schemas.openxmlformats.org/officeDocument/2006/relationships/hyperlink" Target="https://hu.wikipedia.org/wiki/1965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hu.wikipedia.org/wiki/1969" TargetMode="External"/><Relationship Id="rId11" Type="http://schemas.openxmlformats.org/officeDocument/2006/relationships/hyperlink" Target="https://hu.wikipedia.org/wiki/Febru%C3%A1r_7." TargetMode="External"/><Relationship Id="rId5" Type="http://schemas.openxmlformats.org/officeDocument/2006/relationships/hyperlink" Target="https://hu.wikipedia.org/wiki/Alekszej_Arhipovics_Leonov" TargetMode="External"/><Relationship Id="rId10" Type="http://schemas.openxmlformats.org/officeDocument/2006/relationships/hyperlink" Target="https://hu.wikipedia.org/wiki/1984" TargetMode="External"/><Relationship Id="rId4" Type="http://schemas.openxmlformats.org/officeDocument/2006/relationships/hyperlink" Target="https://hu.wikipedia.org/wiki/Voszhod%E2%80%932" TargetMode="External"/><Relationship Id="rId9" Type="http://schemas.openxmlformats.org/officeDocument/2006/relationships/hyperlink" Target="https://hu.wikipedia.org/wiki/Szojuz%E2%80%935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hu.wikipedia.org/wiki/M%C3%A1jus_30." TargetMode="External"/><Relationship Id="rId5" Type="http://schemas.openxmlformats.org/officeDocument/2006/relationships/hyperlink" Target="https://hu.wikipedia.org/wiki/1934" TargetMode="Externa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hu.wikipedia.org/wiki/Neil_Armstrong" TargetMode="External"/><Relationship Id="rId3" Type="http://schemas.openxmlformats.org/officeDocument/2006/relationships/hyperlink" Target="https://hu.wikipedia.org/wiki/M%C3%A1jus_25." TargetMode="External"/><Relationship Id="rId7" Type="http://schemas.openxmlformats.org/officeDocument/2006/relationships/hyperlink" Target="https://hu.wikipedia.org/wiki/Apollo%E2%80%9311" TargetMode="External"/><Relationship Id="rId2" Type="http://schemas.openxmlformats.org/officeDocument/2006/relationships/hyperlink" Target="https://hu.wikipedia.org/wiki/196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.wikipedia.org/wiki/J%C3%BAlius_21." TargetMode="External"/><Relationship Id="rId5" Type="http://schemas.openxmlformats.org/officeDocument/2006/relationships/hyperlink" Target="https://hu.wikipedia.org/wiki/1969" TargetMode="External"/><Relationship Id="rId10" Type="http://schemas.openxmlformats.org/officeDocument/2006/relationships/hyperlink" Target="https://hu.wikipedia.org/wiki/Apollo-program" TargetMode="External"/><Relationship Id="rId4" Type="http://schemas.openxmlformats.org/officeDocument/2006/relationships/hyperlink" Target="https://hu.wikipedia.org/wiki/John_Fitzgerald_Kennedy" TargetMode="External"/><Relationship Id="rId9" Type="http://schemas.openxmlformats.org/officeDocument/2006/relationships/hyperlink" Target="https://hu.wikipedia.org/wiki/Edwin_Aldrin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Szovjetuni%C3%B3" TargetMode="External"/><Relationship Id="rId2" Type="http://schemas.openxmlformats.org/officeDocument/2006/relationships/hyperlink" Target="https://hu.wikipedia.org/wiki/Orosz_%C3%A1b%C3%A9c%C3%A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u.wikipedia.org/wiki/Lunohod%E2%80%93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hu.wikipedia.org/wiki/Amerikai_Egyes%C3%BClt_%C3%81llamok" TargetMode="External"/><Relationship Id="rId3" Type="http://schemas.openxmlformats.org/officeDocument/2006/relationships/hyperlink" Target="https://hu.wikipedia.org/wiki/F%C3%B6ld" TargetMode="External"/><Relationship Id="rId7" Type="http://schemas.openxmlformats.org/officeDocument/2006/relationships/hyperlink" Target="https://hu.wikipedia.org/wiki/%C5%B0rhaj%C3%B3s" TargetMode="External"/><Relationship Id="rId2" Type="http://schemas.openxmlformats.org/officeDocument/2006/relationships/hyperlink" Target="https://hu.wikipedia.org/wiki/197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.wikipedia.org/wiki/%C5%B0r%C3%A1llom%C3%A1s" TargetMode="External"/><Relationship Id="rId11" Type="http://schemas.openxmlformats.org/officeDocument/2006/relationships/hyperlink" Target="https://hu.wikipedia.org/wiki/Eur%C3%B3pa" TargetMode="External"/><Relationship Id="rId5" Type="http://schemas.openxmlformats.org/officeDocument/2006/relationships/hyperlink" Target="https://hu.wikipedia.org/wiki/Szojuz%E2%80%9319" TargetMode="External"/><Relationship Id="rId10" Type="http://schemas.openxmlformats.org/officeDocument/2006/relationships/hyperlink" Target="https://hu.wikipedia.org/wiki/%C5%B0rverseny" TargetMode="External"/><Relationship Id="rId4" Type="http://schemas.openxmlformats.org/officeDocument/2006/relationships/hyperlink" Target="https://hu.wikipedia.org/wiki/Apollo%E2%80%9318" TargetMode="External"/><Relationship Id="rId9" Type="http://schemas.openxmlformats.org/officeDocument/2006/relationships/hyperlink" Target="https://hu.wikipedia.org/wiki/Szovjetuni%C3%B3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1998" TargetMode="External"/><Relationship Id="rId2" Type="http://schemas.openxmlformats.org/officeDocument/2006/relationships/hyperlink" Target="https://hu.wikipedia.org/wiki/Zarj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origo.hu/techbazis/20141209-igy-epult-meg-a-nemzetkozi-urallomas.html" TargetMode="External"/><Relationship Id="rId5" Type="http://schemas.openxmlformats.org/officeDocument/2006/relationships/hyperlink" Target="https://hu.wikipedia.org/wiki/Bajkonur" TargetMode="External"/><Relationship Id="rId4" Type="http://schemas.openxmlformats.org/officeDocument/2006/relationships/hyperlink" Target="https://hu.wikipedia.org/wiki/November_20.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hu.wikipedia.org/wiki/Szaljut%E2%80%936" TargetMode="External"/><Relationship Id="rId3" Type="http://schemas.openxmlformats.org/officeDocument/2006/relationships/hyperlink" Target="https://hu.wikipedia.org/wiki/1980" TargetMode="External"/><Relationship Id="rId7" Type="http://schemas.openxmlformats.org/officeDocument/2006/relationships/hyperlink" Target="https://hu.wikipedia.org/wiki/M%C3%A1jus_28." TargetMode="External"/><Relationship Id="rId12" Type="http://schemas.openxmlformats.org/officeDocument/2006/relationships/hyperlink" Target="https://hu.wikipedia.org/wiki/%C5%B0rhaj%C3%B3s" TargetMode="External"/><Relationship Id="rId2" Type="http://schemas.openxmlformats.org/officeDocument/2006/relationships/hyperlink" Target="https://hu.wikipedia.org/wiki/Valerij_Nyikolajevics_Kubaszov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.wikipedia.org/wiki/Szojuz%E2%80%9336" TargetMode="External"/><Relationship Id="rId11" Type="http://schemas.openxmlformats.org/officeDocument/2006/relationships/hyperlink" Target="https://hu.wikipedia.org/wiki/Valerij_Viktorovics_Rjumin" TargetMode="External"/><Relationship Id="rId5" Type="http://schemas.openxmlformats.org/officeDocument/2006/relationships/hyperlink" Target="https://hu.wikipedia.org/wiki/Vil%C3%A1g%C5%B1r" TargetMode="External"/><Relationship Id="rId10" Type="http://schemas.openxmlformats.org/officeDocument/2006/relationships/hyperlink" Target="https://hu.wikipedia.org/wiki/Leonyid_Ivanovics_Popov" TargetMode="External"/><Relationship Id="rId4" Type="http://schemas.openxmlformats.org/officeDocument/2006/relationships/hyperlink" Target="https://hu.wikipedia.org/wiki/M%C3%A1jus_26." TargetMode="External"/><Relationship Id="rId9" Type="http://schemas.openxmlformats.org/officeDocument/2006/relationships/hyperlink" Target="https://hu.wikipedia.org/wiki/%C5%B0r%C3%A1llom%C3%A1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Rep%C3%BCl%C5%91g%C3%A9p" TargetMode="External"/><Relationship Id="rId2" Type="http://schemas.openxmlformats.org/officeDocument/2006/relationships/hyperlink" Target="https://hu.wikipedia.org/w/index.php?title=T%C3%B6bbsz%C3%B6r_felhaszn%C3%A1lhat%C3%B3_%C5%B1rj%C3%A1rm%C5%B1&amp;action=edit&amp;redlink=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u.wikipedia.org/wiki/M%C5%B1hold" TargetMode="External"/><Relationship Id="rId4" Type="http://schemas.openxmlformats.org/officeDocument/2006/relationships/hyperlink" Target="https://hu.wikipedia.org/wiki/Nemzetk%C3%B6zi_%C5%B0r%C3%A1llom%C3%A1s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hu.wikipedia.org/wiki/%C5%B0rt%C3%B6rt%C3%A9nelem" TargetMode="External"/><Relationship Id="rId13" Type="http://schemas.openxmlformats.org/officeDocument/2006/relationships/hyperlink" Target="https://hu.wikipedia.org/wiki/1980-as_%C3%A9vek" TargetMode="External"/><Relationship Id="rId3" Type="http://schemas.openxmlformats.org/officeDocument/2006/relationships/hyperlink" Target="https://hu.wikipedia.org/wiki/1981" TargetMode="External"/><Relationship Id="rId7" Type="http://schemas.openxmlformats.org/officeDocument/2006/relationships/hyperlink" Target="https://hu.wikipedia.org/wiki/2003" TargetMode="External"/><Relationship Id="rId12" Type="http://schemas.openxmlformats.org/officeDocument/2006/relationships/hyperlink" Target="https://hu.wikipedia.org/wiki/Szovjetuni%C3%B3" TargetMode="External"/><Relationship Id="rId2" Type="http://schemas.openxmlformats.org/officeDocument/2006/relationships/hyperlink" Target="https://hu.wikipedia.org/wiki/%C5%B0rrep%C3%BCl%C5%91g%C3%A9p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hu.wikipedia.org/wiki/Columbia_%C5%B1rrep%C3%BCl%C5%91g%C3%A9p" TargetMode="External"/><Relationship Id="rId11" Type="http://schemas.openxmlformats.org/officeDocument/2006/relationships/hyperlink" Target="https://hu.wikipedia.org/wiki/Atlantis_%C5%B1rrep%C3%BCl%C5%91g%C3%A9p" TargetMode="External"/><Relationship Id="rId5" Type="http://schemas.openxmlformats.org/officeDocument/2006/relationships/hyperlink" Target="https://hu.wikipedia.org/wiki/1986" TargetMode="External"/><Relationship Id="rId15" Type="http://schemas.openxmlformats.org/officeDocument/2006/relationships/hyperlink" Target="https://hu.wikipedia.org/wiki/1988" TargetMode="External"/><Relationship Id="rId10" Type="http://schemas.openxmlformats.org/officeDocument/2006/relationships/hyperlink" Target="https://hu.wikipedia.org/wiki/J%C3%BAlius_21." TargetMode="External"/><Relationship Id="rId4" Type="http://schemas.openxmlformats.org/officeDocument/2006/relationships/hyperlink" Target="https://hu.wikipedia.org/wiki/Challenger_%C5%B1rrep%C3%BCl%C5%91g%C3%A9p" TargetMode="External"/><Relationship Id="rId9" Type="http://schemas.openxmlformats.org/officeDocument/2006/relationships/hyperlink" Target="https://hu.wikipedia.org/wiki/2011" TargetMode="External"/><Relationship Id="rId14" Type="http://schemas.openxmlformats.org/officeDocument/2006/relationships/hyperlink" Target="https://hu.wikipedia.org/wiki/Buran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November_2." TargetMode="External"/><Relationship Id="rId7" Type="http://schemas.openxmlformats.org/officeDocument/2006/relationships/hyperlink" Target="https://hu.wikipedia.org/wiki/Bajkonur" TargetMode="External"/><Relationship Id="rId2" Type="http://schemas.openxmlformats.org/officeDocument/2006/relationships/hyperlink" Target="https://hu.wikipedia.org/wiki/200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.wikipedia.org/wiki/November_20." TargetMode="External"/><Relationship Id="rId5" Type="http://schemas.openxmlformats.org/officeDocument/2006/relationships/hyperlink" Target="https://hu.wikipedia.org/wiki/1998" TargetMode="External"/><Relationship Id="rId4" Type="http://schemas.openxmlformats.org/officeDocument/2006/relationships/hyperlink" Target="https://hu.wikipedia.org/wiki/Zarja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Csillag%C3%A1szati_egys%C3%A9g" TargetMode="External"/><Relationship Id="rId2" Type="http://schemas.openxmlformats.org/officeDocument/2006/relationships/hyperlink" Target="https://hu.wikipedia.org/wiki/Na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.wikipedia.org/wiki/Cape_Canaveral" TargetMode="External"/><Relationship Id="rId5" Type="http://schemas.openxmlformats.org/officeDocument/2006/relationships/hyperlink" Target="https://hu.wikipedia.org/wiki/Szeptember_5." TargetMode="External"/><Relationship Id="rId4" Type="http://schemas.openxmlformats.org/officeDocument/2006/relationships/hyperlink" Target="https://hu.wikipedia.org/wiki/1977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Geoszinkron_p%C3%A1lya" TargetMode="External"/><Relationship Id="rId7" Type="http://schemas.openxmlformats.org/officeDocument/2006/relationships/hyperlink" Target="https://hu.wikipedia.org/wiki/Dwight_D._Eisenhower" TargetMode="External"/><Relationship Id="rId2" Type="http://schemas.openxmlformats.org/officeDocument/2006/relationships/hyperlink" Target="https://hu.wikipedia.org/wiki/M%C5%B1hold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hu.wikipedia.org/wiki/SCORE_(m%C5%B1hold)" TargetMode="External"/><Relationship Id="rId5" Type="http://schemas.openxmlformats.org/officeDocument/2006/relationships/hyperlink" Target="https://hu.wikipedia.org/wiki/1958" TargetMode="External"/><Relationship Id="rId4" Type="http://schemas.openxmlformats.org/officeDocument/2006/relationships/hyperlink" Target="https://hu.wikipedia.org/wiki/Geostacion%C3%A1rius_p%C3%A1lya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Csillag%C3%A1szati_m%C5%B1hold" TargetMode="External"/><Relationship Id="rId2" Type="http://schemas.openxmlformats.org/officeDocument/2006/relationships/hyperlink" Target="https://hu.wikipedia.org/wiki/Angol_nyelv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2043658"/>
          </a:xfrm>
        </p:spPr>
        <p:txBody>
          <a:bodyPr>
            <a:noAutofit/>
          </a:bodyPr>
          <a:lstStyle/>
          <a:p>
            <a:r>
              <a:rPr lang="hu-H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AZ ŰRHAJÓZÁS VILÁGNAPJA</a:t>
            </a:r>
            <a:endParaRPr lang="hu-H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400800" cy="1993776"/>
          </a:xfrm>
        </p:spPr>
        <p:txBody>
          <a:bodyPr>
            <a:normAutofit fontScale="92500" lnSpcReduction="10000"/>
          </a:bodyPr>
          <a:lstStyle/>
          <a:p>
            <a:r>
              <a:rPr lang="hu-HU" sz="5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1961. </a:t>
            </a:r>
            <a:r>
              <a:rPr lang="hu-HU" sz="5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hu-HU" sz="5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prilis 12.</a:t>
            </a:r>
          </a:p>
          <a:p>
            <a:r>
              <a:rPr lang="hu-H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u-H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Első ember a világűrben</a:t>
            </a:r>
            <a:endParaRPr lang="hu-H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hu-H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kezdetek</a:t>
            </a:r>
            <a:endParaRPr lang="hu-H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 fontScale="92500" lnSpcReduction="10000"/>
          </a:bodyPr>
          <a:lstStyle/>
          <a:p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Newton III. törvénye: Hatás – ellenhatás törvénye</a:t>
            </a:r>
          </a:p>
          <a:p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folyékony hajtóanyagú rakéta használatának elveit </a:t>
            </a:r>
            <a:r>
              <a:rPr lang="hu-HU" sz="2600" u="sng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Konsztantyin</a:t>
            </a:r>
            <a:r>
              <a:rPr lang="hu-HU" sz="26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hu-HU" sz="2600" u="sng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Eduardovics</a:t>
            </a:r>
            <a:r>
              <a:rPr lang="hu-HU" sz="26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hu-HU" sz="2600" u="sng" dirty="0">
                <a:latin typeface="Times New Roman" pitchFamily="18" charset="0"/>
                <a:cs typeface="Times New Roman" pitchFamily="18" charset="0"/>
                <a:hlinkClick r:id="rId2"/>
              </a:rPr>
              <a:t>Ciolkovszkij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 orosz tudós írta le először, </a:t>
            </a:r>
            <a:r>
              <a:rPr lang="hu-HU" sz="2600" dirty="0">
                <a:latin typeface="Times New Roman" pitchFamily="18" charset="0"/>
                <a:cs typeface="Times New Roman" pitchFamily="18" charset="0"/>
                <a:hlinkClick r:id="rId3" tooltip="Robert Goddard"/>
              </a:rPr>
              <a:t>Robert </a:t>
            </a:r>
            <a:r>
              <a:rPr lang="hu-HU" sz="2600" dirty="0" err="1">
                <a:latin typeface="Times New Roman" pitchFamily="18" charset="0"/>
                <a:cs typeface="Times New Roman" pitchFamily="18" charset="0"/>
                <a:hlinkClick r:id="rId3" tooltip="Robert Goddard"/>
              </a:rPr>
              <a:t>Goddard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 amerikai rakétakutató pedig elsőként indított ilyen 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eszközt </a:t>
            </a:r>
            <a:br>
              <a:rPr lang="hu-HU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1926. március 16-án startolt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A </a:t>
            </a:r>
            <a:r>
              <a:rPr lang="hu-HU" sz="2600" b="1" dirty="0">
                <a:latin typeface="Times New Roman" pitchFamily="18" charset="0"/>
                <a:cs typeface="Times New Roman" pitchFamily="18" charset="0"/>
              </a:rPr>
              <a:t>V–2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 (ejtsd: </a:t>
            </a:r>
            <a:r>
              <a:rPr lang="hu-HU" sz="2600" i="1" dirty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hu-HU" sz="2600" i="1" dirty="0" err="1">
                <a:latin typeface="Times New Roman" pitchFamily="18" charset="0"/>
                <a:cs typeface="Times New Roman" pitchFamily="18" charset="0"/>
              </a:rPr>
              <a:t>fau-kettő</a:t>
            </a:r>
            <a:r>
              <a:rPr lang="hu-HU" sz="2600" i="1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, a </a:t>
            </a:r>
            <a:r>
              <a:rPr lang="hu-HU" sz="2600" dirty="0">
                <a:latin typeface="Times New Roman" pitchFamily="18" charset="0"/>
                <a:cs typeface="Times New Roman" pitchFamily="18" charset="0"/>
                <a:hlinkClick r:id="rId4" tooltip="Német nyelv"/>
              </a:rPr>
              <a:t>német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hu-HU" sz="2600" i="1" dirty="0">
                <a:latin typeface="Times New Roman" pitchFamily="18" charset="0"/>
                <a:cs typeface="Times New Roman" pitchFamily="18" charset="0"/>
              </a:rPr>
              <a:t>Vergeltungswaffe-2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 kifejezés rövidítése, magyar jelentése kb. „a meg-torlás fegyvere”) az első sikeresen űrbe juttatott objektum- </a:t>
            </a:r>
            <a:r>
              <a:rPr lang="hu-HU" sz="2600" b="1" i="1" dirty="0" err="1">
                <a:latin typeface="Times New Roman" pitchFamily="18" charset="0"/>
                <a:cs typeface="Times New Roman" pitchFamily="18" charset="0"/>
              </a:rPr>
              <a:t>Wernher</a:t>
            </a:r>
            <a:r>
              <a:rPr lang="hu-HU" sz="2600" b="1" i="1" dirty="0">
                <a:latin typeface="Times New Roman" pitchFamily="18" charset="0"/>
                <a:cs typeface="Times New Roman" pitchFamily="18" charset="0"/>
              </a:rPr>
              <a:t> von Braun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 - 1942. okt. 3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A szovjetek „főkonstruktőre”: </a:t>
            </a:r>
            <a:r>
              <a:rPr lang="hu-HU" sz="2600" b="1" i="1" dirty="0">
                <a:latin typeface="Times New Roman" pitchFamily="18" charset="0"/>
                <a:cs typeface="Times New Roman" pitchFamily="18" charset="0"/>
              </a:rPr>
              <a:t>Szergej </a:t>
            </a:r>
            <a:r>
              <a:rPr lang="hu-HU" sz="2600" b="1" i="1" dirty="0" err="1">
                <a:latin typeface="Times New Roman" pitchFamily="18" charset="0"/>
                <a:cs typeface="Times New Roman" pitchFamily="18" charset="0"/>
              </a:rPr>
              <a:t>Pavlovics</a:t>
            </a:r>
            <a:r>
              <a:rPr lang="hu-HU" sz="2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600" b="1" i="1" dirty="0" err="1" smtClean="0">
                <a:latin typeface="Times New Roman" pitchFamily="18" charset="0"/>
                <a:cs typeface="Times New Roman" pitchFamily="18" charset="0"/>
              </a:rPr>
              <a:t>Koroljov</a:t>
            </a:r>
            <a:r>
              <a:rPr lang="hu-HU" sz="2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hu-HU" sz="26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hu-HU" sz="2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Elhunyt: 1966. jan. 14-én</a:t>
            </a:r>
            <a:r>
              <a:rPr lang="hu-HU" sz="2600" i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hu-HU" sz="2600" b="1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a Szputnyik-1 és a Vosztok-1 </a:t>
            </a:r>
            <a:r>
              <a:rPr lang="pt-BR" sz="2600" dirty="0">
                <a:latin typeface="Times New Roman" pitchFamily="18" charset="0"/>
                <a:cs typeface="Times New Roman" pitchFamily="18" charset="0"/>
              </a:rPr>
              <a:t>felbocsátásával írta be a nevét a történelembe.</a:t>
            </a:r>
            <a:endParaRPr lang="hu-HU" sz="2600" dirty="0">
              <a:latin typeface="Times New Roman" pitchFamily="18" charset="0"/>
              <a:cs typeface="Times New Roman" pitchFamily="18" charset="0"/>
            </a:endParaRPr>
          </a:p>
          <a:p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5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836712"/>
            <a:ext cx="3657600" cy="488899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310815"/>
            <a:ext cx="2400537" cy="3430553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2808312" cy="322955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33" y="3818137"/>
            <a:ext cx="2448272" cy="3006477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16631"/>
            <a:ext cx="1900806" cy="311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4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első űreszközök</a:t>
            </a:r>
            <a:endParaRPr lang="hu-HU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1957. okt. 4. - 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Szputnyik–1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Orosz nyelv"/>
              </a:rPr>
              <a:t>oroszul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az-Cyrl-AZ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Спутник</a:t>
            </a:r>
            <a:r>
              <a:rPr lang="az-Cyrl-AZ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Föld első 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Műhold"/>
              </a:rPr>
              <a:t>műholdja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az első </a:t>
            </a:r>
            <a:r>
              <a:rPr lang="hu-HU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űreszköz</a:t>
            </a:r>
            <a:endParaRPr lang="hu-HU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1957. nov. 3. - 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Szputnyik–2 - </a:t>
            </a:r>
            <a:r>
              <a:rPr lang="hu-HU" sz="2800" dirty="0"/>
              <a:t> </a:t>
            </a:r>
            <a:r>
              <a:rPr lang="hu-H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Lajka</a:t>
            </a:r>
            <a:r>
              <a:rPr lang="hu-H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csak 4–5 órát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élhetett.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Pálya magassága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982 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km; </a:t>
            </a:r>
            <a:r>
              <a:rPr lang="hu-H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Pályasebes-ség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7,364 km/s</a:t>
            </a:r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/>
              <a:t> 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Explorer–1 -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világ harmadik, az 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Amerikai Egyesült Államok"/>
              </a:rPr>
              <a:t>Egyesült Államok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első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műholdja -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1958. január 31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-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Pálya magassága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1 454 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km</a:t>
            </a: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1959. – Luna-1 (célt tévesztett – első műbolygó), Luna-2, Luna-3 (képek a hold túloldaláról.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08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4413448" cy="361902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09774"/>
            <a:ext cx="3888432" cy="6359586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06" y="4149080"/>
            <a:ext cx="3782970" cy="249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57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Jurij </a:t>
            </a:r>
            <a:r>
              <a:rPr lang="hu-H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Alekszejevics</a:t>
            </a:r>
            <a:r>
              <a:rPr lang="hu-H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Gagarin</a:t>
            </a:r>
            <a:endParaRPr lang="hu-H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328592"/>
          </a:xfrm>
        </p:spPr>
        <p:txBody>
          <a:bodyPr>
            <a:normAutofit/>
          </a:bodyPr>
          <a:lstStyle/>
          <a:p>
            <a:r>
              <a:rPr lang="hu-H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 tooltip="Orosz ábécé"/>
              </a:rPr>
              <a:t>Oroszul</a:t>
            </a:r>
            <a:r>
              <a:rPr lang="hu-H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Юрий Алексеевич Гагарин;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Klusino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3" tooltip="1934"/>
              </a:rPr>
              <a:t>1934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4" tooltip="Március 9."/>
              </a:rPr>
              <a:t>március 9.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5" tooltip="1968"/>
              </a:rPr>
              <a:t>1968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6" tooltip="Március 27."/>
              </a:rPr>
              <a:t>március 27.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(Repülőgép baleset)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7" tooltip="Vosztok–1"/>
              </a:rPr>
              <a:t>Vosztok–1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8" tooltip="Űrhajó"/>
              </a:rPr>
              <a:t>űrhajóval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indult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9" tooltip="1961"/>
              </a:rPr>
              <a:t>1961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10" tooltip="Április 12."/>
              </a:rPr>
              <a:t>április 12-én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11" tooltip="Bajkonuri űrrepülőtér"/>
              </a:rPr>
              <a:t>Bajkonurból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Az egész repülés 108 percig tartott, eközben egyszer megkerülte a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12" tooltip="Föld"/>
              </a:rPr>
              <a:t>Földet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Az űrhajós és a leszálló egység külön értek Földet.</a:t>
            </a:r>
          </a:p>
          <a:p>
            <a:r>
              <a:rPr lang="hu-HU" sz="2400" b="1" i="1" dirty="0" smtClean="0">
                <a:latin typeface="Times New Roman" pitchFamily="18" charset="0"/>
                <a:cs typeface="Times New Roman" pitchFamily="18" charset="0"/>
              </a:rPr>
              <a:t>A szovjetek megnyerték a hidegháborúnak ezt a csatáját.</a:t>
            </a:r>
          </a:p>
          <a:p>
            <a:r>
              <a:rPr lang="hu-HU" sz="2400" dirty="0" smtClean="0"/>
              <a:t>Az első </a:t>
            </a:r>
            <a:r>
              <a:rPr lang="hu-HU" sz="2400" dirty="0" smtClean="0">
                <a:hlinkClick r:id="rId12" tooltip="Föld"/>
              </a:rPr>
              <a:t>Föld</a:t>
            </a:r>
            <a:r>
              <a:rPr lang="hu-HU" sz="2400" dirty="0" smtClean="0"/>
              <a:t> körüli űrrepülésre  </a:t>
            </a:r>
            <a:r>
              <a:rPr lang="hu-HU" sz="2400" dirty="0" smtClean="0">
                <a:hlinkClick r:id="rId13" tooltip="Jurij Alekszejevics Gagarin"/>
              </a:rPr>
              <a:t>Gagarin</a:t>
            </a:r>
            <a:r>
              <a:rPr lang="hu-HU" sz="2400" dirty="0" smtClean="0"/>
              <a:t> mellett </a:t>
            </a:r>
            <a:r>
              <a:rPr lang="hu-HU" sz="2400" dirty="0" err="1" smtClean="0"/>
              <a:t>German</a:t>
            </a:r>
            <a:r>
              <a:rPr lang="hu-HU" sz="2400" dirty="0" smtClean="0"/>
              <a:t> </a:t>
            </a:r>
            <a:r>
              <a:rPr lang="hu-HU" sz="2400" dirty="0" err="1" smtClean="0"/>
              <a:t>Sztyepanovics</a:t>
            </a:r>
            <a:r>
              <a:rPr lang="hu-HU" sz="2400" dirty="0" smtClean="0"/>
              <a:t> Tyitovot jelölték ki. </a:t>
            </a:r>
          </a:p>
          <a:p>
            <a:r>
              <a:rPr lang="hu-HU" sz="2400" dirty="0" smtClean="0">
                <a:hlinkClick r:id="rId9" tooltip="1961"/>
              </a:rPr>
              <a:t>1961</a:t>
            </a:r>
            <a:r>
              <a:rPr lang="hu-HU" sz="2400" dirty="0" smtClean="0"/>
              <a:t>. </a:t>
            </a:r>
            <a:r>
              <a:rPr lang="hu-HU" sz="2400" dirty="0" smtClean="0">
                <a:hlinkClick r:id="rId14" tooltip="Augusztus 6."/>
              </a:rPr>
              <a:t>augusztus 6</a:t>
            </a:r>
            <a:r>
              <a:rPr lang="hu-HU" sz="2400" dirty="0" smtClean="0"/>
              <a:t>. a </a:t>
            </a:r>
            <a:r>
              <a:rPr lang="hu-HU" sz="2400" dirty="0" smtClean="0">
                <a:hlinkClick r:id="rId15" tooltip="Vosztok–2"/>
              </a:rPr>
              <a:t>Vosztok–2</a:t>
            </a:r>
            <a:r>
              <a:rPr lang="hu-HU" sz="2400" dirty="0" smtClean="0"/>
              <a:t>, a szovjet </a:t>
            </a:r>
            <a:r>
              <a:rPr lang="hu-HU" sz="2400" dirty="0" smtClean="0">
                <a:hlinkClick r:id="rId16" tooltip="Vosztok-program"/>
              </a:rPr>
              <a:t>Vosztok-program</a:t>
            </a:r>
            <a:r>
              <a:rPr lang="hu-HU" sz="2400" dirty="0" smtClean="0"/>
              <a:t> második emberes küldetése </a:t>
            </a:r>
            <a:r>
              <a:rPr lang="hu-HU" sz="2400" dirty="0" err="1" smtClean="0"/>
              <a:t>German</a:t>
            </a:r>
            <a:r>
              <a:rPr lang="hu-HU" sz="2400" dirty="0" smtClean="0"/>
              <a:t> Tyitovval a fedélzetén. Tyitov az első űrhajós, aki 1 napnál többet tartózkodott az űrben.</a:t>
            </a:r>
          </a:p>
          <a:p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urij Gagarin 1966-b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16632"/>
            <a:ext cx="2741290" cy="3464992"/>
          </a:xfrm>
          <a:prstGeom prst="rect">
            <a:avLst/>
          </a:prstGeom>
          <a:noFill/>
        </p:spPr>
      </p:pic>
      <p:pic>
        <p:nvPicPr>
          <p:cNvPr id="1030" name="Picture 6" descr="http://static.origos.hu/s/img/i/1610/20161021gagarin-film3.jpg?w=644&amp;h=362"/>
          <p:cNvPicPr>
            <a:picLocks noChangeAspect="1" noChangeArrowheads="1"/>
          </p:cNvPicPr>
          <p:nvPr/>
        </p:nvPicPr>
        <p:blipFill>
          <a:blip r:embed="rId3" cstate="print"/>
          <a:srcRect l="12857" t="12707"/>
          <a:stretch>
            <a:fillRect/>
          </a:stretch>
        </p:blipFill>
        <p:spPr bwMode="auto">
          <a:xfrm>
            <a:off x="3995936" y="4149080"/>
            <a:ext cx="4392488" cy="2473319"/>
          </a:xfrm>
          <a:prstGeom prst="rect">
            <a:avLst/>
          </a:prstGeom>
          <a:noFill/>
        </p:spPr>
      </p:pic>
      <p:pic>
        <p:nvPicPr>
          <p:cNvPr id="1032" name="Picture 8" descr="https://upload.wikimedia.org/wikipedia/commons/thumb/d/d8/Yuri_Gagarin_Kolkata_crop.jpg/220px-Yuri_Gagarin_Kolkata_cro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545779"/>
            <a:ext cx="2808312" cy="2195589"/>
          </a:xfrm>
          <a:prstGeom prst="rect">
            <a:avLst/>
          </a:prstGeom>
          <a:noFill/>
        </p:spPr>
      </p:pic>
      <p:pic>
        <p:nvPicPr>
          <p:cNvPr id="8" name="Kép 7" descr="Gagarin és Tyereskov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4" y="116632"/>
            <a:ext cx="2905932" cy="4248472"/>
          </a:xfrm>
          <a:prstGeom prst="rect">
            <a:avLst/>
          </a:prstGeom>
        </p:spPr>
      </p:pic>
      <p:pic>
        <p:nvPicPr>
          <p:cNvPr id="9" name="Kép 8" descr="Gagarin szkafanderbe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31840" y="908720"/>
            <a:ext cx="2992276" cy="3024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gagarin-monument-moscow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1" y="89248"/>
            <a:ext cx="3138603" cy="4707904"/>
          </a:xfrm>
          <a:prstGeom prst="rect">
            <a:avLst/>
          </a:prstGeom>
        </p:spPr>
      </p:pic>
      <p:pic>
        <p:nvPicPr>
          <p:cNvPr id="3" name="Kép 2" descr="Űrhajósok emlékműve Moszkv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1700808"/>
            <a:ext cx="3024336" cy="4896544"/>
          </a:xfrm>
          <a:prstGeom prst="rect">
            <a:avLst/>
          </a:prstGeom>
        </p:spPr>
      </p:pic>
      <p:pic>
        <p:nvPicPr>
          <p:cNvPr id="4" name="Kép 3" descr="vostok-1-mosco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36346" y="260648"/>
            <a:ext cx="3224408" cy="47525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67544" y="404664"/>
            <a:ext cx="842493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Az első többszemélyes űrutazás – 1964. okt. 12-13.</a:t>
            </a:r>
            <a:br>
              <a:rPr lang="hu-H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 Voszhod-1 parancsnoka </a:t>
            </a:r>
            <a:r>
              <a:rPr lang="hu-HU" sz="2800" dirty="0" smtClean="0"/>
              <a:t>Vlagyimir </a:t>
            </a:r>
            <a:r>
              <a:rPr lang="hu-HU" sz="2800" dirty="0" err="1" smtClean="0"/>
              <a:t>Mihajlovics</a:t>
            </a:r>
            <a:r>
              <a:rPr lang="hu-HU" sz="2800" dirty="0" smtClean="0"/>
              <a:t> </a:t>
            </a:r>
            <a:r>
              <a:rPr lang="hu-HU" sz="2800" dirty="0" err="1" smtClean="0"/>
              <a:t>Komarov</a:t>
            </a:r>
            <a:endParaRPr lang="hu-H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Az első űrsétára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2" tooltip="1965"/>
              </a:rPr>
              <a:t>1965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3" tooltip="Március 18."/>
              </a:rPr>
              <a:t>március 18-án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került sor a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  <a:hlinkClick r:id="rId4" tooltip="Voszhod–2"/>
              </a:rPr>
              <a:t>Voszhod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4" tooltip="Voszhod–2"/>
              </a:rPr>
              <a:t>–2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küldetésen.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  <a:hlinkClick r:id="rId5" tooltip="Alekszej Arhipovics Leonov"/>
              </a:rPr>
              <a:t>Alekszej  </a:t>
            </a:r>
            <a:r>
              <a:rPr lang="hu-HU" sz="2800" b="1" dirty="0" err="1" smtClean="0">
                <a:latin typeface="Times New Roman" pitchFamily="18" charset="0"/>
                <a:cs typeface="Times New Roman" pitchFamily="18" charset="0"/>
                <a:hlinkClick r:id="rId5" tooltip="Alekszej Arhipovics Leonov"/>
              </a:rPr>
              <a:t>Arhipovics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  <a:hlinkClick r:id="rId5" tooltip="Alekszej Arhipovics Leonov"/>
              </a:rPr>
              <a:t> </a:t>
            </a:r>
            <a:r>
              <a:rPr lang="hu-HU" sz="2800" b="1" dirty="0" err="1" smtClean="0">
                <a:latin typeface="Times New Roman" pitchFamily="18" charset="0"/>
                <a:cs typeface="Times New Roman" pitchFamily="18" charset="0"/>
                <a:hlinkClick r:id="rId5" tooltip="Alekszej Arhipovics Leonov"/>
              </a:rPr>
              <a:t>Leonov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szovjet űrhajós 12 percet töltött az űrben.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Az első, több űrhajóssal végzett űrsétára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6" tooltip="1969"/>
              </a:rPr>
              <a:t>1969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7" tooltip="Január 16."/>
              </a:rPr>
              <a:t>január 16-án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került sor, amikor Jevgenyij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</a:rPr>
              <a:t>Hrunov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és Alekszej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</a:rPr>
              <a:t>Jeliszejev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8" tooltip="Szojuz–4"/>
              </a:rPr>
              <a:t>Szojuz–4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és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9" tooltip="Szojuz–5"/>
              </a:rPr>
              <a:t>5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között szállt át a világűrön keresztül.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Az első, nyílt űrben végzett </a:t>
            </a:r>
            <a:r>
              <a:rPr lang="hu-HU" sz="2800" b="1" u="sng" dirty="0" smtClean="0">
                <a:latin typeface="Times New Roman" pitchFamily="18" charset="0"/>
                <a:cs typeface="Times New Roman" pitchFamily="18" charset="0"/>
              </a:rPr>
              <a:t>bekötetlen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űrsétát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Bruce </a:t>
            </a:r>
            <a:r>
              <a:rPr lang="hu-HU" sz="2800" b="1" dirty="0" err="1" smtClean="0">
                <a:latin typeface="Times New Roman" pitchFamily="18" charset="0"/>
                <a:cs typeface="Times New Roman" pitchFamily="18" charset="0"/>
              </a:rPr>
              <a:t>McCandless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végezte el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10" tooltip="1984"/>
              </a:rPr>
              <a:t>1984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11" tooltip="Február 7."/>
              </a:rPr>
              <a:t>február 7-én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, a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12" tooltip="Challenger űrrepülőgép"/>
              </a:rPr>
              <a:t>Challenger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13" tooltip="Űrrepülőgép"/>
              </a:rPr>
              <a:t>űrrepülőgép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STS–41 jelű repülésén. Az űrséta 5 óra 55 percig tartott.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leksey Leonov ASTP - cropp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384376" cy="4223702"/>
          </a:xfrm>
          <a:prstGeom prst="rect">
            <a:avLst/>
          </a:prstGeom>
          <a:noFill/>
        </p:spPr>
      </p:pic>
      <p:pic>
        <p:nvPicPr>
          <p:cNvPr id="17410" name="Picture 2" descr="https://upload.wikimedia.org/wikipedia/commons/thumb/8/88/Astronaut-EVA.jpg/220px-Astronaut-EVA.jpg"/>
          <p:cNvPicPr>
            <a:picLocks noChangeAspect="1" noChangeArrowheads="1"/>
          </p:cNvPicPr>
          <p:nvPr/>
        </p:nvPicPr>
        <p:blipFill>
          <a:blip r:embed="rId3" cstate="print"/>
          <a:srcRect b="20833"/>
          <a:stretch>
            <a:fillRect/>
          </a:stretch>
        </p:blipFill>
        <p:spPr bwMode="auto">
          <a:xfrm>
            <a:off x="5072266" y="332656"/>
            <a:ext cx="3820214" cy="3024336"/>
          </a:xfrm>
          <a:prstGeom prst="rect">
            <a:avLst/>
          </a:prstGeom>
          <a:noFill/>
        </p:spPr>
      </p:pic>
      <p:pic>
        <p:nvPicPr>
          <p:cNvPr id="4" name="Kép 3" descr="Komarov űrhajó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39952" y="3068960"/>
            <a:ext cx="2736304" cy="3567719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79512" y="4581128"/>
            <a:ext cx="37753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Алексей Архипович Леонов</a:t>
            </a:r>
            <a:r>
              <a:rPr lang="hu-HU" sz="20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a légierő nyugalmazott marsallja</a:t>
            </a:r>
            <a:br>
              <a:rPr lang="hu-H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sz="2000" dirty="0" smtClean="0">
                <a:hlinkClick r:id="rId5" tooltip="1934"/>
              </a:rPr>
              <a:t>1934</a:t>
            </a:r>
            <a:r>
              <a:rPr lang="hu-HU" sz="2000" dirty="0" smtClean="0"/>
              <a:t>. </a:t>
            </a:r>
            <a:r>
              <a:rPr lang="hu-HU" sz="2000" dirty="0" smtClean="0">
                <a:hlinkClick r:id="rId6" tooltip="Május 30."/>
              </a:rPr>
              <a:t>május 30.</a:t>
            </a:r>
            <a:r>
              <a:rPr lang="hu-HU" sz="2000" dirty="0" smtClean="0"/>
              <a:t> – </a:t>
            </a:r>
            <a:r>
              <a:rPr lang="hu-HU" sz="2000" dirty="0" smtClean="0">
                <a:solidFill>
                  <a:srgbClr val="0000FF"/>
                </a:solidFill>
              </a:rPr>
              <a:t>2019. okt. 11.</a:t>
            </a:r>
            <a:endParaRPr lang="hu-H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7020272" y="5060013"/>
            <a:ext cx="18722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Vlagyimir </a:t>
            </a:r>
            <a:r>
              <a:rPr lang="hu-HU" sz="1600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Mihajlovics</a:t>
            </a:r>
            <a:r>
              <a:rPr lang="hu-HU" sz="1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b="1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Komarov</a:t>
            </a:r>
            <a:endParaRPr lang="hu-HU" sz="1600" b="1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1600" dirty="0"/>
              <a:t>1927. </a:t>
            </a:r>
            <a:r>
              <a:rPr lang="hu-HU" sz="1600" dirty="0" smtClean="0"/>
              <a:t>márc. </a:t>
            </a:r>
            <a:r>
              <a:rPr lang="hu-HU" sz="1600" dirty="0"/>
              <a:t>16. </a:t>
            </a:r>
            <a:r>
              <a:rPr lang="hu-HU" sz="1600" dirty="0" smtClean="0"/>
              <a:t>–, </a:t>
            </a:r>
            <a:r>
              <a:rPr lang="hu-HU" sz="1600" b="1" dirty="0">
                <a:solidFill>
                  <a:srgbClr val="FF0000"/>
                </a:solidFill>
              </a:rPr>
              <a:t>1967. április 24.</a:t>
            </a:r>
            <a:endParaRPr lang="hu-HU" sz="1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7466429" y="3356992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Bruce </a:t>
            </a:r>
            <a:r>
              <a:rPr lang="hu-HU" sz="1600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McCandless</a:t>
            </a:r>
            <a:endParaRPr lang="hu-HU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Az</a:t>
            </a:r>
            <a:r>
              <a:rPr lang="hu-H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Apollo-program</a:t>
            </a:r>
            <a:endParaRPr lang="hu-H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lnSpcReduction="10000"/>
          </a:bodyPr>
          <a:lstStyle/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holdprogram hivatalos bejelentése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2" tooltip="1961"/>
              </a:rPr>
              <a:t>1961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3" tooltip="Május 25."/>
              </a:rPr>
              <a:t>május 25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-én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4" tooltip="John Fitzgerald Kennedy"/>
              </a:rPr>
              <a:t>John F. Kennedy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elnök kongresszusi beszédében történt. (Kettős cél: tudományos, politikai.)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célt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5" tooltip="1969"/>
              </a:rPr>
              <a:t>1969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6" tooltip="Július 21."/>
              </a:rPr>
              <a:t>július 21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-én, az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7" tooltip="Apollo–11"/>
              </a:rPr>
              <a:t>Apollo–11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űrhajósainak,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8" tooltip="Neil Armstrong"/>
              </a:rPr>
              <a:t>Neil Armstrongnak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és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  <a:hlinkClick r:id="rId9" tooltip="Edwin Aldrin"/>
              </a:rPr>
              <a:t>Buzz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hlinkClick r:id="rId9" tooltip="Edwin Aldrin"/>
              </a:rPr>
              <a:t>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  <a:hlinkClick r:id="rId9" tooltip="Edwin Aldrin"/>
              </a:rPr>
              <a:t>Aldrinnak</a:t>
            </a:r>
            <a:r>
              <a:rPr lang="hu-HU" sz="2400" baseline="30000" dirty="0" smtClean="0">
                <a:latin typeface="Times New Roman" pitchFamily="18" charset="0"/>
                <a:cs typeface="Times New Roman" pitchFamily="18" charset="0"/>
                <a:hlinkClick r:id="rId10"/>
              </a:rPr>
              <a:t>[1]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a Holdra lépésével sikerült teljesíteni (Collins ).</a:t>
            </a:r>
          </a:p>
          <a:p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„Kis lépés ez egy embernek, de hatalmas ugrás az emberiségnek.”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Az USA átvette a vezetést az űrversenyben.</a:t>
            </a:r>
          </a:p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Apollo–17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Apollo-program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tizenegyedik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egyben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utolsó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küldetése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volt, 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hatodik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sorban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amely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sikeresen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leszállt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Holdra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– 1972. dec.</a:t>
            </a:r>
          </a:p>
          <a:p>
            <a:r>
              <a:rPr lang="hu-HU" sz="2800" b="1" i="1" u="sng" dirty="0" smtClean="0"/>
              <a:t>Kudarcok</a:t>
            </a:r>
            <a:r>
              <a:rPr lang="hu-HU" sz="2800" i="1" u="sng" dirty="0" smtClean="0"/>
              <a:t>:</a:t>
            </a:r>
            <a:r>
              <a:rPr lang="hu-HU" sz="2800" dirty="0" smtClean="0"/>
              <a:t> pl.:Apolló-1 (3 halott); Apolló-13 (film); </a:t>
            </a:r>
            <a:r>
              <a:rPr lang="hu-HU" sz="2800" dirty="0" err="1" smtClean="0"/>
              <a:t>Komarov</a:t>
            </a:r>
            <a:r>
              <a:rPr lang="hu-HU" sz="2800" dirty="0" smtClean="0"/>
              <a:t> 1967. ápr. 24. Szojuz 1; (tartalék JG)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 descr="data:image/jpeg;base64,/9j/4AAQSkZJRgABAQAAAQABAAD/2wCEAAkGBwgHBgkIBwgKCgkLDRYPDQwMDRsUFRAWIB0iIiAdHx8kKDQsJCYxJx8fLT0tMTU3Ojo6Iys/RD84QzQ5OjcBCgoKDQwNGg8PGjclHyU3Nzc3Nzc3Nzc3Nzc3Nzc3Nzc3Nzc3Nzc3Nzc3Nzc3Nzc3Nzc3Nzc3Nzc3Nzc3Nzc3N//AABEIAGQAeAMBIgACEQEDEQH/xAAcAAABBAMBAAAAAAAAAAAAAAAGAAQFBwECAwj/xAA6EAABAwMCBAQEBAUDBQEAAAABAgMEAAUREiEGEzFBIlFhcRQygZEHQqHBFSNS0fBDcrEzNWKSsiT/xAAZAQADAQEBAAAAAAAAAAAAAAABAgMEAAX/xAAgEQACAgICAwEBAAAAAAAAAAAAAQIRAzESIQRBUTIT/9oADAMBAAIRAxEAPwCrUKHWnBChpIpowsJO4pyp8AakdB1zW6ySRq4tenPTeuHNAOVEaa1kzUlGlpG46k9KkbHw27cCmTOK2Yx3CceNwenkPWhdbDQ1jF2a+GYLLkhz+lA6fXt9aI4fC8goT8fMbZJ/02vGr79P+aI4NuYgQwWk8plP+klGCr1Pn9a5ruTTZXhpIONjnUfrUnNvR3SItNjtbY8an3T/AOS8f/IFYXarQMIS3hR6eNf96dSJjpTpbUlLjqkoQooGElSgnV9M9KJ1cB2d22l6SFmQpOoyTIXrz/uzj9qlPKobK48byK0Ab1hhOhZafcbCTjKVZH6/3qKl2GewNbGmUjzb2V/6n9iaI/4Otp11h58uFpakBaFfNg7Hp5Y6d81ycaehEKS+Mdkk4JHtVlL4ybTT7AoOlCylYKVA4IIwRWedvsc0aXC2xLtGDjiRzcbPN41D+/saC7lAkW18NP4KVbtuJ+VY8x+47UynYOKMBxQ652rqFq3pql7HUfWtw54fMU9nUblzFKuKz4qVEVo1LnlWqnVqGnO1ak0/sFsVd7vHhglKFHU4oflQOp9+w9SK5ulYSd4L4c+MIuc1I+GSf5KFD/qKz83sMfU+1GcohDZ8OVHcbbY/et7u4IVqUmIUt6eWwyMeFOohI274649Kc2/hC0JhFbxcfeIC1vvPqK89j1H+dKyZcqT7LYsMsmiDXNcdcIdA22TnpXBpDuSNekE9c7etcrsl2DKcbccU6ptWApR304BB/wA96c2yPcp4TyIThQdg4oaU/c9vWqR1aM04tSaZzfmMQnELfAKSrQEadRUe2B3OcGjdp2GW0hEVPwigFqTjwlWDvnPniotPCUqNO+OXCXJSphLSVxcKdjKC9RWlKiNWoZScbjyrnGuVhJRBX8T8cpWPhfgX9aljbGMY+v61lzpyfRt8aSgmmQc3iaFIuT8WOCXW1qbKMBPQnJ9d/rXF+aw+zzNCf5Z3Q6nf3TRc5wJcb4+zMujPwyIkYtxG3ikua/HgqCSUhO6T1KvCBtvQveLLPs6nP4iyW0g4DwOUfft1xg4NXxpVRmyyfJsaQJyFqQgBLaCcDHTP19aeT7cxOjqYfRlCt9uqT5j1rhZVNPtFl1CVLZGkLCdinGPv1qYbYdeVy4zSnV/0pH7102kxsactFU3SE9bJioz2CQAUrHRaexFNkE9RR7xhbnXoYRJhusSGySytWNKj3QT1BIG2RgnG9V+D2zmqY58kGUXF0xx829YrmleDtSqwhk0e/hpEDcSbPXjLiw0jI7AZO/qSPtTHg/8AD278UNiQ1iLDOyXnBkuHvpTkZA8yQPerh4f4BZs1sjw3ZC3g2oqKkgDJJzv9/sKlkktAK2l35VwuT9tXbSmOyVYWpWFqUhejUB0ACjvv0B9qM1FC42phkFCkpUoAZDhyP7Y3p5xFwHHuE5VzgFqHcgPEp1orZdIGBnG6TjbKTv3BO9Qc6DebW4Wl2C4OB0j/ALe9z2VHy30kfUCseXG5O0bcGWMI0xu9Faul7c+HZadDDvJS0FAhbgQpasgdQlKEpwdiVDO1GVrSjkvpbyGizpTr+ZKvlcKvXJBob4U4SuEO+yb3coaYS3Wwy002pBUSfncWEnSCoJ7E7nNT9+mpt0OQ7GW38S22VhrOlbisaRgK+bOQMjO6RVV0kjPN8pNjuJc701cYMFFrDjDrTbi5JQQhKCkFZLmcFQOcJ05O3uC1pxCnikISFA/Pj96F0XZ6BwvHkMR+bJZaQ0UPbDsCskZ2HU437YpWaWTcV3F0PRzNZypp1atCMBGMI/L1O/U53oNqrFS9BW4klJCjknYJxjNCnHEKVIeZcTIxCIwpr8qlA9CPzAjPXpipBy7rcDuhg/EIBLSFHAcIBwD5Z+vWpJEpp6MjBCCQFZUd0n1/zvQv4MqT7PPTc1u3XWawphbY5y0IBGAQFHHX7UdcASiu3qlushaVyFoKk4/lgDG+fUfrQV+KERUHiN5SUFKJSi+kEYKcq3H3p5+G09bfx9vcLuAQ+VgEoSrGkpJHcjB28jXZ1eKx/Hkv7BVxI2LghCFxuWl3BTrxuRhQO3lgVSfEEQQb1MYAwkOlSP8Aadx+hq17+8/MjcqDIfjBkYEkNqBRnrpSMHpmq4e4fu0uyTb8pLsiDGWGhLWrHMSFacpB3UNxk9s++E8V0W8r0QKaVJNKvQMR6x4dt6Lda4UOIQliO2hvGPEcD9M9fM5qUed8LIWcLcOkjOcHBOP88qYOXaLAaZbmKDPNUG2sj5lEbAdz0P2qPmz3LjcWIEJGtttYVIeScaUkEaQf6v8Age4rKFEVxOxerlKiGzplctsqC1JnfCcpXMUkKUNJKkkAY67dt80V8mYhLREtolKAFaml+NWNz83fyxUXxIbxEt0c2OO04+JLSeTtpCB5k9tgPQEmt+NrvJs3D0ibDZLkhvTpSltTgG/UpBBI7fr6Vz7pHIlpbSXo60AjWUEBekZRt/fehnijh1+5uQ5rKi41GIPw2ColfTUny2yD6U9t0yTdbBCkymHI0t9LPxDSiUlGrSVYHbrU0wylTYVGcGD2UdY89jmu0FFZ2qfxEm5SIlyebjtRZDbcbOgZGckqzv8AKcY27UdT47UpllKklSGlNqwQPDpIOf0queNpEuFf54ZjBbEhtrCHAoKVhJypJxjOTp6/lp1a/wARoKWorN3blRmiElcvlqLSinB0E43O2DtjrvUXGTKdIsWTHQolRAwR4ge9D8KQVuJhzJLa5aipCG8+NxKVFOrbtt9Ki4fF7kq+XKbHvEGbZxHSiDCQAHFSNuu2ey+/TsMU1/BmLKkvTLrPkKl81akMurWSrb58AjZO46bbkUY9AadWS95/DtniC8/G3idIUhJy3Gj+HOwCtSz54Gwx70zHAlzsTjx4Xdti48hZXyJyFJcbVuRhxJ8W58uiQPWiPjiHcZkBuLaRrd5g1N/EljWnB2CwDuPLbse1S9mYlt2qC3JeWh1ltIcSFc3UcdNahqPlnYmnkriLCTjKyFi8HmQppd/muTFI3+EZSGo+fUfMvr3OPSpm6Qo6rQ8wqEh6OlrT8KhI0qQNtOnpin8h1IivE6vAhR2G+w7etaxZDb6FKbXqSADnHXIzmliktDznKezzzxVwIVremWSGY2+oROZrSoY6JJAIPoR7Vir6etsR51x1cdlYB1EqRkg98Z6VinWSXoNY/hUN2uMvifiO4RpMhLMSC5ymWGmE61HoVFSgTuAPTGKK+G3HGmX2ZkhAkgBLbnQKAQAk42Gc5JHffsarP8LLXLv1+MuZIf8Aho6cKcKjqWrHhTq64GxI9h3o/ecLbKmJRVzknlOcpR1ax10nufLHlU5uUJWVxxhkjx9jeDw/xYzxbFnT70lyOypA16ilJQD4gpsYySCRuT5+WC7jGVJYsE16E4BIQyShQKU4Hcgk4zpzjO2cVTvF3HXFMSQbfGmCBFT4mjFV4nEE5CgvGcegxggipDhy8SOJuG5Ftul1dS/zEEuyTzUqIUFZOdznBGM7EDFVlJ1yM8caUuLDC1Sb3AsUE8RuapEi4sMso1JUpbSlpyVFO2QMk+nWjNq7QHnHI7Uppb7eA4lIBUknpkdvrVWSbZK4afgOMOruUK0khLayE6XXRpTtnAGs+R2Jrhwk4bNxZz5kIvu3JZZEmO6tZaJVqOtJG6SQMkYwBS873sLh80GvEUGRLdQpp9KW2gQkKb+Y/mxjHTAOPenFlsDDcOTbEGOttYCsJZ07jzwfTP1rEtDqnVuOBa4jpTzGFj5cYw4jbrkbjuN/Q72+RGYmw2y0hKMpbShAGEE7fQAdfeuoUHeK+E4liscy9NvFMppJ5aAhK0hWNsEjIIG+3t3ox4EsUeycMwopJedKQ4teMYUUpyBjt4QPpTLi5H8ZfRaVKU1EQUl4o2UonogHtsc7b59qZW7jCQu+PW0RHDFZK0GQ0AppjSCU5IUdiEK32wcD1IqhrbJ29T2oUmGA4zHYQVpccWvAaRy1EqOcdNP6mtpbdzf4QdZ4fmhM5xAVFkrRpCkqVqHng6DjJHrQnxjKhS58J+UtDkFhp9uUG1q1q5qAlOjA7FJOe33p1Y+LYDXDcfmuSC6hamOS84XFrwoaSonPzBSNvXFDkjlCTJXghi8RUTmrzIbdc5wUzHVJDq2UkbjVnoT0B9enfrGu7dpuwssuW0XXtTjLBBUsjBJyeyRggZ66TvQPcG4b1yVcYHxlskvkF95qXu8MEAHKcj5vPHTINNDeHLTxDAuiJC5iJklMaYiQAvwrIGW14ynGPlBx6Cj/AEjOXXsb+M4Rt+i3y6Ayoha8K7r/AC+w6/elQ9xFxLCt0J6VJeShlpspyFZ1qPRIHUntilXJMnZX34WKXBsTSHmw0t5xTyDnBWk40k+R2+wHnS4ln3FHF80NFptLKwEeH5k6UkEnr3B6/N0qK4DvEq83K7BQQNLSXGW8dEg40j6Y+oFE/EUQ3K5x7lCOpwtJD0dKcOBSQUkg/m207DcYzgjODmi+JTDPjICpkFmRI+Ima5by06Eo1FtsqIxkDqMKyojoSTnrTTgueuA+9HUyEusgyCo7FK299PsQD3oxlvNxEamxHeWnIwtxKRn19qaRoMe8yp8nSBa0pU8/IYHRvl5OnO2pWAAOuMnyqEJtqmXnT7Y3E7+IXNt5Gv4NL2rDhKiojoTk9s7etHvBVvZd+JkJKgvAbKu+k76Qew2GfM48qqe3zeXHb2XzXElxSRuemenoNP3NW1wBFnrsaZE11TSi+4Ux8DSBq2JPfbHp96dJ8rYMrUcaiggn25tLRLYWD1xrJPvvQW7IA4ikNRv5joSHeUDg69A/52+tF1wlryGUL0DudOwqr+DrhGuHHVxu5cLgMhKGBp8OhJxq+vX0qplLAcs8uVaNU4uMLdaPMWfnQSCMn1HvVU3G0yLQ3EYhqbTMafS05IZzlw5wok9SkgnY1et3lx2IjmshsdAdiDmqlu8tlNxdcQU8hL2VLPhBT0IH1qGW+mjV4/doaSWIBeZuFzlBiEy0UqLjZWOYseAFON8dT6nvvURwTftDF0hDrIeakFxXiVhOoHH1UjHrjaspXGenMsXcpS2sO6yerQQSCRnudH1GPKrA4EscVEY3CXHYS0pBbjtLYBKUq3wonJVjp9fShH57YG+LUvhnhK0m5kXKYlKYrajyGdlB0/1E/wBI2A88ZqP4isNqg8QQbi5yYcN11LTygkJDa1Y0KAGyc7gntsfOjx2W1GZAKwEYwkIR28gANqhZvJuyH0Smv/x7BTbiQoO+LOk5GOw6edXhHiuiM8jm7ZTX4mpnx+J34spx4xEnXESo+HQfLzwcjPpSp3+JrTEqZGusN1LrDmY+UL1JGkZSB9yD6ilWqFUSZF8AuLa4wthbUUlTpScdwUnIPmK9FptcB/TzYjCuWoaCW05T0OM46elKlUsv6Ojoj34EV6OsSY7EkuuKQVSGUOEJBwACoHbbp0oF4/vEmwWltu2IZbEpZZWVI1FKSnfGff2rNKpwGZAcF29lNt+P1OKfKSo5VtsNWMeWR+pq2rBIcEZTGfClxwZ6HZRA/QUqVNP9B9EHx1KcY4dnlrCSvltEjrpWoJV9cE0B/hodPGjjaQA2qRugdME5x7bClSor8sBdfE0GPLtEtl5A08lSvCADkbjft9K843kqZkSIgWpTKVEBKjnHQVmlQxq9jJtaLKe4dtErhO13aTCQ6+5AbkLbJIQVlAKjgHIBIyQCBudt6LICyuDHbACEIaGAPUZ7+9ZpVFbObHCILb7ZW646QN9IXpB274wSPTND/Fst2DwzMdilLa246yjSNkntgelKlVFsQqW4DHAdnPUrluqUT3OVUqVKtmPQktn/2Q=="/>
          <p:cNvSpPr>
            <a:spLocks noChangeAspect="1" noChangeArrowheads="1"/>
          </p:cNvSpPr>
          <p:nvPr/>
        </p:nvSpPr>
        <p:spPr bwMode="auto">
          <a:xfrm>
            <a:off x="155575" y="-457200"/>
            <a:ext cx="1143000" cy="952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8436" name="AutoShape 4" descr="Képtalálat a következőre: „Apollo–11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4" name="Kép 3" descr="Apolló 11 űrhajósa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4139382" cy="3456384"/>
          </a:xfrm>
          <a:prstGeom prst="rect">
            <a:avLst/>
          </a:prstGeom>
        </p:spPr>
      </p:pic>
      <p:pic>
        <p:nvPicPr>
          <p:cNvPr id="5" name="Kép 4" descr="Apollo-11_sta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2564904"/>
            <a:ext cx="3312368" cy="4193941"/>
          </a:xfrm>
          <a:prstGeom prst="rect">
            <a:avLst/>
          </a:prstGeom>
        </p:spPr>
      </p:pic>
      <p:pic>
        <p:nvPicPr>
          <p:cNvPr id="6" name="Kép 5" descr="A SAS leszálló egysé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332656"/>
            <a:ext cx="2880320" cy="2196664"/>
          </a:xfrm>
          <a:prstGeom prst="rect">
            <a:avLst/>
          </a:prstGeom>
        </p:spPr>
      </p:pic>
      <p:pic>
        <p:nvPicPr>
          <p:cNvPr id="7" name="Kép 6" descr="Ember a Holdo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9592" y="3861048"/>
            <a:ext cx="2751405" cy="2763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FF0000"/>
                </a:solidFill>
              </a:rPr>
              <a:t>Szovjet válasz a Hold-programra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637112"/>
          </a:xfrm>
        </p:spPr>
        <p:txBody>
          <a:bodyPr/>
          <a:lstStyle/>
          <a:p>
            <a:r>
              <a:rPr lang="hu-HU" dirty="0" smtClean="0"/>
              <a:t>A </a:t>
            </a:r>
            <a:r>
              <a:rPr lang="hu-HU" b="1" dirty="0" err="1" smtClean="0"/>
              <a:t>Luna</a:t>
            </a:r>
            <a:r>
              <a:rPr lang="hu-HU" b="1" dirty="0" smtClean="0"/>
              <a:t>–17</a:t>
            </a:r>
            <a:r>
              <a:rPr lang="hu-HU" dirty="0" smtClean="0"/>
              <a:t> (</a:t>
            </a:r>
            <a:r>
              <a:rPr lang="hu-HU" dirty="0" smtClean="0">
                <a:hlinkClick r:id="rId2" tooltip="Orosz ábécé"/>
              </a:rPr>
              <a:t>oroszul</a:t>
            </a:r>
            <a:r>
              <a:rPr lang="hu-HU" dirty="0" smtClean="0"/>
              <a:t>: </a:t>
            </a:r>
            <a:r>
              <a:rPr lang="ru-RU" i="1" dirty="0" smtClean="0"/>
              <a:t>Луна–7)</a:t>
            </a:r>
            <a:r>
              <a:rPr lang="ru-RU" dirty="0" smtClean="0"/>
              <a:t> </a:t>
            </a:r>
            <a:r>
              <a:rPr lang="hu-HU" dirty="0" smtClean="0">
                <a:hlinkClick r:id="rId3" tooltip="Szovjetunió"/>
              </a:rPr>
              <a:t>szovjet</a:t>
            </a:r>
            <a:r>
              <a:rPr lang="hu-HU" dirty="0" smtClean="0"/>
              <a:t> holdszonda, amely először juttatott a Hold felszínére önjáró űreszközt, a </a:t>
            </a:r>
            <a:r>
              <a:rPr lang="hu-HU" dirty="0" err="1" smtClean="0">
                <a:hlinkClick r:id="rId4" tooltip="Lunohod–1"/>
              </a:rPr>
              <a:t>Lunohod</a:t>
            </a:r>
            <a:r>
              <a:rPr lang="hu-HU" dirty="0" smtClean="0">
                <a:hlinkClick r:id="rId4" tooltip="Lunohod–1"/>
              </a:rPr>
              <a:t>–1</a:t>
            </a:r>
            <a:r>
              <a:rPr lang="hu-HU" dirty="0" smtClean="0"/>
              <a:t> holdjárót. (1970. nov.)</a:t>
            </a:r>
          </a:p>
          <a:p>
            <a:r>
              <a:rPr lang="hu-HU" dirty="0" smtClean="0"/>
              <a:t>Vénus-3; Szovjet -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Ez volt az első eset, hogy</a:t>
            </a:r>
          </a:p>
          <a:p>
            <a:pPr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	egy földi készülék eljutott egy másik bolygóra. (</a:t>
            </a:r>
            <a:r>
              <a:rPr lang="hu-HU" dirty="0"/>
              <a:t>1966. III. 1</a:t>
            </a:r>
            <a:r>
              <a:rPr lang="hu-HU" dirty="0" smtClean="0"/>
              <a:t>.)</a:t>
            </a:r>
          </a:p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Mindkét programnak volt folytatása.</a:t>
            </a:r>
          </a:p>
          <a:p>
            <a:pPr marL="0" indent="0">
              <a:buNone/>
            </a:pPr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Lunakod-Luna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1" y="260648"/>
            <a:ext cx="3306607" cy="3528392"/>
          </a:xfrm>
          <a:prstGeom prst="rect">
            <a:avLst/>
          </a:prstGeom>
        </p:spPr>
      </p:pic>
      <p:pic>
        <p:nvPicPr>
          <p:cNvPr id="3" name="Kép 2" descr="Lunokhod-2_mod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76530" y="332656"/>
            <a:ext cx="4498222" cy="3384376"/>
          </a:xfrm>
          <a:prstGeom prst="rect">
            <a:avLst/>
          </a:prstGeom>
        </p:spPr>
      </p:pic>
      <p:pic>
        <p:nvPicPr>
          <p:cNvPr id="4" name="Kép 3" descr="Mariner_2 első a Vénus körü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4149080"/>
            <a:ext cx="3096344" cy="248567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283968" y="4869160"/>
            <a:ext cx="4608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Lunahod1-Luna17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Lunahod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2-model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Mariner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_2 ; első a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Vénus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körül (1962. aug. 27.)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Szojuz–Apollo-program</a:t>
            </a:r>
            <a:br>
              <a:rPr lang="hu-H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u-H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avagy az űrverseny vége</a:t>
            </a:r>
            <a:endParaRPr lang="hu-HU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25144"/>
          </a:xfrm>
        </p:spPr>
        <p:txBody>
          <a:bodyPr>
            <a:normAutofit lnSpcReduction="10000"/>
          </a:bodyPr>
          <a:lstStyle/>
          <a:p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2" tooltip="1975"/>
              </a:rPr>
              <a:t>1975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. júliusában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3" tooltip="Föld"/>
              </a:rPr>
              <a:t>Föld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körüli pályán összekapcsolódott az amerikai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4" tooltip="Apollo–18"/>
              </a:rPr>
              <a:t>Apollo–18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és a szovjet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5" tooltip="Szojuz–19"/>
              </a:rPr>
              <a:t>Szojuz–19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űrhajó. Ez volt az első kísérleti nemzetközi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6" tooltip="Űrállomás"/>
              </a:rPr>
              <a:t>űrállomás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, amelynek fedélzetén két szovjet és három amerikai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7" tooltip="Űrhajós"/>
              </a:rPr>
              <a:t>űrhajós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két napig dolgozott. Az Apollo és a Szojuz közös repülése egyben az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8" tooltip="Amerikai Egyesült Államok"/>
              </a:rPr>
              <a:t>Egyesült Államok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és a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9" tooltip="Szovjetunió"/>
              </a:rPr>
              <a:t>Szovjetunió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közti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10" tooltip="Űrverseny"/>
              </a:rPr>
              <a:t>űrverseny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jelképes lezárását is jelentette</a:t>
            </a:r>
            <a:r>
              <a:rPr lang="hu-HU" dirty="0" smtClean="0"/>
              <a:t>.</a:t>
            </a:r>
          </a:p>
          <a:p>
            <a:r>
              <a:rPr lang="hu-HU" sz="2800" dirty="0" smtClean="0"/>
              <a:t>A két parancsnok, </a:t>
            </a:r>
            <a:r>
              <a:rPr lang="hu-HU" sz="2800" dirty="0" err="1" smtClean="0"/>
              <a:t>Stafford</a:t>
            </a:r>
            <a:r>
              <a:rPr lang="hu-HU" sz="2800" dirty="0" smtClean="0"/>
              <a:t> és </a:t>
            </a:r>
            <a:r>
              <a:rPr lang="hu-HU" sz="2800" dirty="0" err="1" smtClean="0"/>
              <a:t>Leonov</a:t>
            </a:r>
            <a:r>
              <a:rPr lang="hu-HU" sz="2800" dirty="0" smtClean="0"/>
              <a:t> közötti történelmi kézfogás </a:t>
            </a:r>
            <a:r>
              <a:rPr lang="hu-HU" sz="2800" dirty="0" smtClean="0">
                <a:hlinkClick r:id="rId11" tooltip="Európa"/>
              </a:rPr>
              <a:t>Európa</a:t>
            </a:r>
            <a:r>
              <a:rPr lang="hu-HU" sz="2800" dirty="0" smtClean="0"/>
              <a:t> fölött történt.</a:t>
            </a:r>
          </a:p>
          <a:p>
            <a:r>
              <a:rPr lang="hu-HU" sz="2800" dirty="0" smtClean="0"/>
              <a:t>A két űrhajó 44 órán keresztül maradt </a:t>
            </a:r>
            <a:r>
              <a:rPr lang="hu-HU" sz="2800" dirty="0" err="1" smtClean="0"/>
              <a:t>összekap-csolódva</a:t>
            </a:r>
            <a:r>
              <a:rPr lang="hu-HU" sz="2800" dirty="0" smtClean="0"/>
              <a:t>.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Szojuz-Apolló űrhajósa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548680"/>
            <a:ext cx="3870430" cy="3096344"/>
          </a:xfrm>
          <a:prstGeom prst="rect">
            <a:avLst/>
          </a:prstGeom>
        </p:spPr>
      </p:pic>
      <p:pic>
        <p:nvPicPr>
          <p:cNvPr id="5" name="Kép 4" descr="Szojuz-Apolló űrrandi jelvén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0"/>
            <a:ext cx="4005064" cy="4005064"/>
          </a:xfrm>
          <a:prstGeom prst="rect">
            <a:avLst/>
          </a:prstGeom>
        </p:spPr>
      </p:pic>
      <p:pic>
        <p:nvPicPr>
          <p:cNvPr id="6" name="Kép 5" descr="Apollo-Soyuz szétválá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4005064"/>
            <a:ext cx="5797262" cy="273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15616" y="116632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smtClean="0">
                <a:solidFill>
                  <a:srgbClr val="FF0000"/>
                </a:solidFill>
              </a:rPr>
              <a:t>Az űrállomások kora</a:t>
            </a:r>
            <a:endParaRPr lang="hu-HU" sz="3600" b="1" dirty="0">
              <a:solidFill>
                <a:srgbClr val="FF0000"/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115616" y="836712"/>
            <a:ext cx="6552728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Szaljut 1 </a:t>
            </a:r>
            <a:r>
              <a:rPr lang="hu-H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űrállomás </a:t>
            </a: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(Szovjet) </a:t>
            </a:r>
            <a:br>
              <a:rPr lang="hu-H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1971. ápr. 19. – okt. 11.; 175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nap</a:t>
            </a:r>
          </a:p>
          <a:p>
            <a:r>
              <a:rPr lang="hu-HU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Skylab</a:t>
            </a:r>
            <a:r>
              <a:rPr lang="hu-H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űrállomás </a:t>
            </a: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(USA)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1973. – 1979.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3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Mír</a:t>
            </a:r>
            <a:r>
              <a:rPr lang="hu-HU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űrállomás </a:t>
            </a: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hu-HU" sz="3200" dirty="0">
                <a:latin typeface="Times New Roman" pitchFamily="18" charset="0"/>
                <a:cs typeface="Times New Roman" pitchFamily="18" charset="0"/>
              </a:rPr>
              <a:t>Szovjet) </a:t>
            </a:r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(1986-1996; Lezuhantatás: 2001. márc. 23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.) – </a:t>
            </a:r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Az első modul űrállomás.</a:t>
            </a:r>
          </a:p>
          <a:p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ISS (</a:t>
            </a:r>
            <a:r>
              <a:rPr lang="hu-HU" sz="3200" i="1" dirty="0"/>
              <a:t>International </a:t>
            </a:r>
            <a:r>
              <a:rPr lang="hu-HU" sz="3200" i="1" dirty="0" err="1"/>
              <a:t>Space</a:t>
            </a:r>
            <a:r>
              <a:rPr lang="hu-HU" sz="3200" i="1" dirty="0"/>
              <a:t> </a:t>
            </a:r>
            <a:r>
              <a:rPr lang="hu-HU" sz="3200" i="1" dirty="0" err="1" smtClean="0"/>
              <a:t>Station</a:t>
            </a:r>
            <a:r>
              <a:rPr lang="hu-HU" sz="3200" i="1" dirty="0" smtClean="0"/>
              <a:t>) nemzetközi űrállomás – 16 ország</a:t>
            </a:r>
          </a:p>
          <a:p>
            <a:r>
              <a:rPr lang="hu-HU" sz="2800" dirty="0"/>
              <a:t>E</a:t>
            </a:r>
            <a:r>
              <a:rPr lang="hu-HU" sz="2800" dirty="0" smtClean="0"/>
              <a:t>lső </a:t>
            </a:r>
            <a:r>
              <a:rPr lang="hu-HU" sz="2800" dirty="0"/>
              <a:t>modulját, a </a:t>
            </a:r>
            <a:r>
              <a:rPr lang="hu-HU" sz="2800" dirty="0" err="1">
                <a:hlinkClick r:id="rId2" tooltip="Zarja"/>
              </a:rPr>
              <a:t>Zarját</a:t>
            </a:r>
            <a:r>
              <a:rPr lang="hu-HU" sz="2800" dirty="0"/>
              <a:t> </a:t>
            </a:r>
            <a:r>
              <a:rPr lang="hu-HU" sz="2800" dirty="0">
                <a:hlinkClick r:id="rId3" tooltip="1998"/>
              </a:rPr>
              <a:t>1998</a:t>
            </a:r>
            <a:r>
              <a:rPr lang="hu-HU" sz="2800" dirty="0"/>
              <a:t>. </a:t>
            </a:r>
            <a:r>
              <a:rPr lang="hu-HU" sz="2800" dirty="0">
                <a:hlinkClick r:id="rId4" tooltip="November 20."/>
              </a:rPr>
              <a:t>november 20-án</a:t>
            </a:r>
            <a:r>
              <a:rPr lang="hu-HU" sz="2800" dirty="0"/>
              <a:t> indították </a:t>
            </a:r>
            <a:r>
              <a:rPr lang="hu-HU" sz="2800" dirty="0" smtClean="0">
                <a:hlinkClick r:id="rId5" tooltip="Bajkonur"/>
              </a:rPr>
              <a:t>Bajkonurból</a:t>
            </a:r>
            <a:r>
              <a:rPr lang="hu-HU" sz="2800" dirty="0" smtClean="0"/>
              <a:t>.</a:t>
            </a:r>
            <a:endParaRPr lang="hu-H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400" u="sng" dirty="0">
                <a:hlinkClick r:id="rId6"/>
              </a:rPr>
              <a:t>https://www.origo.hu/techbazis/20141209-igy-epult-meg-a-nemzetkozi-urallomas.html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441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4128"/>
            <a:ext cx="3653209" cy="349794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077" y="116632"/>
            <a:ext cx="2226312" cy="1571898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444" y="3496943"/>
            <a:ext cx="5043556" cy="336105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8166"/>
            <a:ext cx="2836981" cy="351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985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Farkas Bertalan</a:t>
            </a:r>
            <a:br>
              <a:rPr lang="hu-H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u-H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Magyar a világűrben</a:t>
            </a:r>
            <a:endParaRPr lang="hu-H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997152"/>
          </a:xfrm>
        </p:spPr>
        <p:txBody>
          <a:bodyPr>
            <a:normAutofit lnSpcReduction="10000"/>
          </a:bodyPr>
          <a:lstStyle/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Farkas Bertalan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és </a:t>
            </a:r>
            <a:r>
              <a:rPr lang="hu-HU" sz="2800" b="1" dirty="0" err="1" smtClean="0">
                <a:latin typeface="Times New Roman" pitchFamily="18" charset="0"/>
                <a:cs typeface="Times New Roman" pitchFamily="18" charset="0"/>
                <a:hlinkClick r:id="rId2" tooltip="Valerij Nyikolajevics Kubaszov"/>
              </a:rPr>
              <a:t>Valerij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  <a:hlinkClick r:id="rId2" tooltip="Valerij Nyikolajevics Kubaszov"/>
              </a:rPr>
              <a:t> </a:t>
            </a:r>
            <a:r>
              <a:rPr lang="hu-HU" sz="2800" b="1" dirty="0" err="1" smtClean="0">
                <a:latin typeface="Times New Roman" pitchFamily="18" charset="0"/>
                <a:cs typeface="Times New Roman" pitchFamily="18" charset="0"/>
                <a:hlinkClick r:id="rId2" tooltip="Valerij Nyikolajevics Kubaszov"/>
              </a:rPr>
              <a:t>Kubaszov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3" tooltip="1980"/>
              </a:rPr>
              <a:t>1980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4" tooltip="Május 26."/>
              </a:rPr>
              <a:t>május 26-án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indult a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5" tooltip="Világűr"/>
              </a:rPr>
              <a:t>világűrbe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6" tooltip="Szojuz–36"/>
              </a:rPr>
              <a:t>Szojuz–36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űrhajó fedélzetén.</a:t>
            </a:r>
          </a:p>
          <a:p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Magyarország ezzel az űrutazással a nemzetek sorában hetedikként lépett ki a világűrbe.</a:t>
            </a:r>
          </a:p>
          <a:p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Az űrhajó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7" tooltip="Május 28."/>
              </a:rPr>
              <a:t>május 28-án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kapcsolódott össze a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8" tooltip="Szaljut–6"/>
              </a:rPr>
              <a:t>Szaljut–6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9" tooltip="Űrállomás"/>
              </a:rPr>
              <a:t>űrállomással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, ahol a személyzet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10" tooltip="Leonyid Ivanovics Popov"/>
              </a:rPr>
              <a:t>Leonyid Popov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és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  <a:hlinkClick r:id="rId11" tooltip="Valerij Viktorovics Rjumin"/>
              </a:rPr>
              <a:t>Valerij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11" tooltip="Valerij Viktorovics Rjumin"/>
              </a:rPr>
              <a:t>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  <a:hlinkClick r:id="rId11" tooltip="Valerij Viktorovics Rjumin"/>
              </a:rPr>
              <a:t>Rjumin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szovjet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12" tooltip="Űrhajós"/>
              </a:rPr>
              <a:t>űrhajósok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fogadták őket.</a:t>
            </a:r>
          </a:p>
          <a:p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Nyolc napos űrbéli tartózkodása során egyik este ő olvasta fel az esti mesét a magyar gyerekeknek, magával vitte a tv-macit is a világűrbe és kislánya piros-fehér-zöld ruhás babáját.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arkas_bertalan_űrhajó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2795397" cy="4183322"/>
          </a:xfrm>
          <a:prstGeom prst="rect">
            <a:avLst/>
          </a:prstGeom>
        </p:spPr>
      </p:pic>
      <p:pic>
        <p:nvPicPr>
          <p:cNvPr id="3" name="Kép 2" descr="Farkas Bertalan és Valerij Kubaszo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260648"/>
            <a:ext cx="5457448" cy="3888432"/>
          </a:xfrm>
          <a:prstGeom prst="rect">
            <a:avLst/>
          </a:prstGeom>
        </p:spPr>
      </p:pic>
      <p:pic>
        <p:nvPicPr>
          <p:cNvPr id="4" name="Kép 3" descr="Magyari Béla.jpg"/>
          <p:cNvPicPr>
            <a:picLocks noChangeAspect="1"/>
          </p:cNvPicPr>
          <p:nvPr/>
        </p:nvPicPr>
        <p:blipFill>
          <a:blip r:embed="rId4" cstate="print"/>
          <a:srcRect b="10489"/>
          <a:stretch>
            <a:fillRect/>
          </a:stretch>
        </p:blipFill>
        <p:spPr>
          <a:xfrm>
            <a:off x="6650330" y="4221088"/>
            <a:ext cx="2205638" cy="2557357"/>
          </a:xfrm>
          <a:prstGeom prst="rect">
            <a:avLst/>
          </a:prstGeom>
        </p:spPr>
      </p:pic>
      <p:pic>
        <p:nvPicPr>
          <p:cNvPr id="5" name="Kép 4" descr="Embléma Szojuz 36 Farkas Kubaszov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9912" y="4277775"/>
            <a:ext cx="1728192" cy="2463593"/>
          </a:xfrm>
          <a:prstGeom prst="rect">
            <a:avLst/>
          </a:prstGeom>
        </p:spPr>
      </p:pic>
      <p:pic>
        <p:nvPicPr>
          <p:cNvPr id="6" name="Kép 5" descr="Soyuz_Spacecraft(36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4509120"/>
            <a:ext cx="2808312" cy="21942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FF0000"/>
                </a:solidFill>
              </a:rPr>
              <a:t>Az </a:t>
            </a:r>
            <a:r>
              <a:rPr lang="hu-HU" b="1" dirty="0" err="1" smtClean="0">
                <a:solidFill>
                  <a:srgbClr val="FF0000"/>
                </a:solidFill>
              </a:rPr>
              <a:t>ürrepülőkgépek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Autofit/>
          </a:bodyPr>
          <a:lstStyle/>
          <a:p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3000" b="1" dirty="0" smtClean="0">
                <a:latin typeface="Times New Roman" pitchFamily="18" charset="0"/>
                <a:cs typeface="Times New Roman" pitchFamily="18" charset="0"/>
              </a:rPr>
              <a:t>űrrepülőgépek</a:t>
            </a: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 olyan </a:t>
            </a:r>
            <a:r>
              <a:rPr lang="hu-HU" sz="3000" dirty="0" smtClean="0">
                <a:latin typeface="Times New Roman" pitchFamily="18" charset="0"/>
                <a:cs typeface="Times New Roman" pitchFamily="18" charset="0"/>
                <a:hlinkClick r:id="rId2" tooltip="Többször felhasználható űrjármű (a lap nem létezik)"/>
              </a:rPr>
              <a:t>többször felhasználható űrjárművek</a:t>
            </a: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, melyek a légköri visszatéréskor a hagyományos </a:t>
            </a:r>
            <a:r>
              <a:rPr lang="hu-HU" sz="3000" dirty="0" smtClean="0">
                <a:latin typeface="Times New Roman" pitchFamily="18" charset="0"/>
                <a:cs typeface="Times New Roman" pitchFamily="18" charset="0"/>
                <a:hlinkClick r:id="rId3" tooltip="Repülőgép"/>
              </a:rPr>
              <a:t>repülőgépekhez</a:t>
            </a:r>
            <a:r>
              <a:rPr lang="hu-HU" sz="3000" dirty="0" smtClean="0">
                <a:latin typeface="Times New Roman" pitchFamily="18" charset="0"/>
                <a:cs typeface="Times New Roman" pitchFamily="18" charset="0"/>
              </a:rPr>
              <a:t> hasonlóan szállnak le.</a:t>
            </a:r>
          </a:p>
          <a:p>
            <a:r>
              <a:rPr lang="hu-HU" sz="3000" dirty="0" smtClean="0"/>
              <a:t>Feladatai közé tartozott az állandó személyzet cseréje a </a:t>
            </a:r>
            <a:r>
              <a:rPr lang="hu-HU" sz="3000" dirty="0" smtClean="0">
                <a:hlinkClick r:id="rId4" tooltip="Nemzetközi Űrállomás"/>
              </a:rPr>
              <a:t>Nemzetközi Űrállomáson</a:t>
            </a:r>
            <a:r>
              <a:rPr lang="hu-HU" sz="3000" dirty="0" smtClean="0"/>
              <a:t>, az utánpótlás és az állomás elemeinek odaszállítása, </a:t>
            </a:r>
            <a:r>
              <a:rPr lang="hu-HU" sz="3000" dirty="0" smtClean="0">
                <a:hlinkClick r:id="rId5" tooltip="Műhold"/>
              </a:rPr>
              <a:t>műholdak</a:t>
            </a:r>
            <a:r>
              <a:rPr lang="hu-HU" sz="3000" dirty="0" smtClean="0"/>
              <a:t> pályára állítása és karbantartása, illetve különböző kísérletek és mérések alacsony Föld körüli pályákon.</a:t>
            </a:r>
            <a:endParaRPr lang="hu-H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1520" y="332656"/>
            <a:ext cx="871296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buFont typeface="Arial" pitchFamily="34" charset="0"/>
              <a:buChar char="•"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Összesen hat ilyen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2" tooltip="Űrrepülőgép"/>
              </a:rPr>
              <a:t>űrrepülőgépet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építettek meg, amelyek közül öt repült a világűrben,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3" tooltip="1981"/>
              </a:rPr>
              <a:t>1981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óta összesen százharmincöt alkalommal. A harminc év alatt két űrrepülőgép semmisült meg: a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4" tooltip="Challenger űrrepülőgép"/>
              </a:rPr>
              <a:t>Challenger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5" tooltip="1986"/>
              </a:rPr>
              <a:t>1986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-ban, a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6" tooltip="Columbia űrrepülőgép"/>
              </a:rPr>
              <a:t>Columbia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7" tooltip="2003"/>
              </a:rPr>
              <a:t>2003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-ban szenvedett balesetet. Az űrkutatás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8" tooltip="Űrtörténelem"/>
              </a:rPr>
              <a:t>történetének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két legnagyobb katasztrófájában 13 amerikai és egy izraeli űrhajós halt meg.</a:t>
            </a:r>
          </a:p>
          <a:p>
            <a:pPr indent="457200">
              <a:buFont typeface="Arial" pitchFamily="34" charset="0"/>
              <a:buChar char="•"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 program hivatalosan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9" tooltip="2011"/>
              </a:rPr>
              <a:t>2011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10" tooltip="Július 21."/>
              </a:rPr>
              <a:t>július 21-én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, az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  <a:hlinkClick r:id="rId11" tooltip="Atlantis űrrepülőgép"/>
              </a:rPr>
              <a:t>Atlantis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utolsó landolásával fejeződött be.</a:t>
            </a:r>
          </a:p>
          <a:p>
            <a:pPr indent="457200">
              <a:buFont typeface="Arial" pitchFamily="34" charset="0"/>
              <a:buChar char="•"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12" tooltip="Szovjetunió"/>
              </a:rPr>
              <a:t>Szovjetunió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is kifejlesztett az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13" tooltip="1980-as évek"/>
              </a:rPr>
              <a:t>1980-as években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egy, a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</a:rPr>
              <a:t>Space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</a:rPr>
              <a:t>Shuttle-hoz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hasonló űrrepülőgépet, de a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  <a:hlinkClick r:id="rId14" tooltip="Buran"/>
              </a:rPr>
              <a:t>Buran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csak egy próbarepülésig jutott el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15" tooltip="1988"/>
              </a:rPr>
              <a:t>1988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-ban.</a:t>
            </a:r>
          </a:p>
          <a:p>
            <a:pPr indent="457200">
              <a:buFont typeface="Arial" pitchFamily="34" charset="0"/>
              <a:buChar char="•"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Képek: A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4" tooltip="Challenger űrrepülőgép"/>
              </a:rPr>
              <a:t>Challenger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első útja (3 kép), illetve a Szovjet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</a:rPr>
              <a:t>Buran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egy AN-225 tetején – irány Bajkonur.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Space_Shuttle_Challenger_első indítása 198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60648"/>
            <a:ext cx="3780420" cy="3024336"/>
          </a:xfrm>
          <a:prstGeom prst="rect">
            <a:avLst/>
          </a:prstGeom>
        </p:spPr>
      </p:pic>
      <p:pic>
        <p:nvPicPr>
          <p:cNvPr id="3" name="Kép 2" descr="A Chellenger a világűrb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332656"/>
            <a:ext cx="3384376" cy="3384376"/>
          </a:xfrm>
          <a:prstGeom prst="rect">
            <a:avLst/>
          </a:prstGeom>
        </p:spPr>
      </p:pic>
      <p:pic>
        <p:nvPicPr>
          <p:cNvPr id="4" name="Kép 3" descr="Space_Shuttle_Challeng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573016"/>
            <a:ext cx="3888432" cy="3079638"/>
          </a:xfrm>
          <a:prstGeom prst="rect">
            <a:avLst/>
          </a:prstGeom>
        </p:spPr>
      </p:pic>
      <p:pic>
        <p:nvPicPr>
          <p:cNvPr id="5" name="Kép 4" descr="Buran_az_An-225_tetején 1989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3834165"/>
            <a:ext cx="4248472" cy="28663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Nemzetközi Űrállomás - ISS</a:t>
            </a:r>
            <a:endParaRPr lang="hu-H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i="1" dirty="0" smtClean="0"/>
              <a:t>International </a:t>
            </a:r>
            <a:r>
              <a:rPr lang="hu-HU" b="1" i="1" dirty="0" err="1" smtClean="0"/>
              <a:t>Space</a:t>
            </a:r>
            <a:r>
              <a:rPr lang="hu-HU" b="1" i="1" dirty="0" smtClean="0"/>
              <a:t> </a:t>
            </a:r>
            <a:r>
              <a:rPr lang="hu-HU" b="1" i="1" dirty="0" err="1" smtClean="0"/>
              <a:t>Station</a:t>
            </a:r>
            <a:r>
              <a:rPr lang="hu-HU" b="1" i="1" dirty="0" smtClean="0"/>
              <a:t>,</a:t>
            </a:r>
            <a:r>
              <a:rPr lang="hu-HU" b="1" dirty="0" smtClean="0"/>
              <a:t> rövidítve: </a:t>
            </a:r>
            <a:r>
              <a:rPr lang="hu-HU" b="1" i="1" dirty="0" smtClean="0"/>
              <a:t>ISS</a:t>
            </a:r>
          </a:p>
          <a:p>
            <a:r>
              <a:rPr lang="hu-HU" dirty="0" smtClean="0"/>
              <a:t>A programban 16 ország vesz részt</a:t>
            </a:r>
          </a:p>
          <a:p>
            <a:r>
              <a:rPr lang="hu-HU" dirty="0" smtClean="0"/>
              <a:t>Az űrállomás pályamagassága: 278 és 460 km között, alacsony Föld körüli pályán kering.</a:t>
            </a:r>
          </a:p>
          <a:p>
            <a:r>
              <a:rPr lang="hu-HU" dirty="0" smtClean="0"/>
              <a:t>Legkevesebb kéttagú személyzete van </a:t>
            </a:r>
            <a:r>
              <a:rPr lang="hu-HU" dirty="0" smtClean="0">
                <a:hlinkClick r:id="rId2" tooltip="2000"/>
              </a:rPr>
              <a:t>2000</a:t>
            </a:r>
            <a:r>
              <a:rPr lang="hu-HU" dirty="0" smtClean="0"/>
              <a:t>. </a:t>
            </a:r>
            <a:r>
              <a:rPr lang="hu-HU" dirty="0" smtClean="0">
                <a:hlinkClick r:id="rId3" tooltip="November 2."/>
              </a:rPr>
              <a:t>november 2</a:t>
            </a:r>
            <a:r>
              <a:rPr lang="hu-HU" dirty="0" smtClean="0"/>
              <a:t>-a óta.</a:t>
            </a:r>
          </a:p>
          <a:p>
            <a:r>
              <a:rPr lang="hu-HU" dirty="0" smtClean="0"/>
              <a:t>Az ISS első modulját, a </a:t>
            </a:r>
            <a:r>
              <a:rPr lang="hu-HU" dirty="0" err="1" smtClean="0">
                <a:hlinkClick r:id="rId4" tooltip="Zarja"/>
              </a:rPr>
              <a:t>Zarját</a:t>
            </a:r>
            <a:r>
              <a:rPr lang="hu-HU" dirty="0" smtClean="0"/>
              <a:t> </a:t>
            </a:r>
            <a:r>
              <a:rPr lang="hu-HU" dirty="0" smtClean="0">
                <a:hlinkClick r:id="rId5" tooltip="1998"/>
              </a:rPr>
              <a:t>1998</a:t>
            </a:r>
            <a:r>
              <a:rPr lang="hu-HU" dirty="0" smtClean="0"/>
              <a:t>. </a:t>
            </a:r>
            <a:r>
              <a:rPr lang="hu-HU" dirty="0" smtClean="0">
                <a:hlinkClick r:id="rId6" tooltip="November 20."/>
              </a:rPr>
              <a:t>november 20-án</a:t>
            </a:r>
            <a:r>
              <a:rPr lang="hu-HU" dirty="0" smtClean="0"/>
              <a:t> indították </a:t>
            </a:r>
            <a:r>
              <a:rPr lang="hu-HU" dirty="0" smtClean="0">
                <a:hlinkClick r:id="rId7" tooltip="Bajkonur"/>
              </a:rPr>
              <a:t>Bajkonurból</a:t>
            </a:r>
            <a:r>
              <a:rPr lang="hu-HU" dirty="0" smtClean="0"/>
              <a:t>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SS_solar_array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6124" y="476672"/>
            <a:ext cx="7094268" cy="5328592"/>
          </a:xfrm>
          <a:prstGeom prst="rect">
            <a:avLst/>
          </a:prstGeom>
        </p:spPr>
      </p:pic>
      <p:pic>
        <p:nvPicPr>
          <p:cNvPr id="3" name="Kép 2" descr="iss kezdetben.jpg"/>
          <p:cNvPicPr>
            <a:picLocks noChangeAspect="1"/>
          </p:cNvPicPr>
          <p:nvPr/>
        </p:nvPicPr>
        <p:blipFill>
          <a:blip r:embed="rId3" cstate="print"/>
          <a:srcRect l="11731" t="21359" r="56009" b="28155"/>
          <a:stretch>
            <a:fillRect/>
          </a:stretch>
        </p:blipFill>
        <p:spPr>
          <a:xfrm>
            <a:off x="395536" y="3933056"/>
            <a:ext cx="2924633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hu-HU" sz="5400" b="1" dirty="0" smtClean="0">
                <a:solidFill>
                  <a:srgbClr val="FF0000"/>
                </a:solidFill>
              </a:rPr>
              <a:t>Voyager–1</a:t>
            </a:r>
            <a:endParaRPr lang="hu-HU" sz="5400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340768"/>
            <a:ext cx="8435280" cy="4525963"/>
          </a:xfrm>
        </p:spPr>
        <p:txBody>
          <a:bodyPr>
            <a:normAutofit fontScale="92500" lnSpcReduction="20000"/>
          </a:bodyPr>
          <a:lstStyle/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A Földtől legtávolabb lévő űreszköz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. Sebessége 61200 km/ó, távolsága a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2" tooltip="Nap"/>
              </a:rPr>
              <a:t>Naptól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2017 augusztusában 139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3" tooltip="Csillagászati egység"/>
              </a:rPr>
              <a:t>csillagászati egység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(32 milliárd km). A </a:t>
            </a:r>
            <a:r>
              <a:rPr lang="hu-HU" sz="2800" dirty="0">
                <a:latin typeface="Times New Roman" pitchFamily="18" charset="0"/>
                <a:cs typeface="Times New Roman" pitchFamily="18" charset="0"/>
              </a:rPr>
              <a:t>küldött rádiójelek 17 óra alatt teszik meg a távolságot.</a:t>
            </a:r>
            <a:endParaRPr lang="hu-H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4" tooltip="1977"/>
              </a:rPr>
              <a:t>Start: 1977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5" tooltip="Szeptember 5."/>
              </a:rPr>
              <a:t>szeptember 5-én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  <a:hlinkClick r:id="rId6" tooltip="Cape Canaveral"/>
              </a:rPr>
              <a:t>Cape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6" tooltip="Cape Canaveral"/>
              </a:rPr>
              <a:t> </a:t>
            </a:r>
            <a:r>
              <a:rPr lang="hu-HU" sz="2800" dirty="0" err="1" smtClean="0">
                <a:latin typeface="Times New Roman" pitchFamily="18" charset="0"/>
                <a:cs typeface="Times New Roman" pitchFamily="18" charset="0"/>
                <a:hlinkClick r:id="rId6" tooltip="Cape Canaveral"/>
              </a:rPr>
              <a:t>Canaveralból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. 15 km/s csúcssebességre gyorsult fel.</a:t>
            </a:r>
          </a:p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800" b="1" dirty="0">
                <a:latin typeface="Times New Roman" pitchFamily="18" charset="0"/>
                <a:cs typeface="Times New Roman" pitchFamily="18" charset="0"/>
              </a:rPr>
              <a:t>Voyager-1 2012 augusztusában hagyta el a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Naprendszert. Az </a:t>
            </a:r>
            <a:r>
              <a:rPr lang="hu-HU" sz="2800" b="1" dirty="0">
                <a:latin typeface="Times New Roman" pitchFamily="18" charset="0"/>
                <a:cs typeface="Times New Roman" pitchFamily="18" charset="0"/>
              </a:rPr>
              <a:t>űrszonda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800" b="1" dirty="0">
                <a:latin typeface="Times New Roman" pitchFamily="18" charset="0"/>
                <a:cs typeface="Times New Roman" pitchFamily="18" charset="0"/>
              </a:rPr>
              <a:t>csillagközi térben folytatja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útját.</a:t>
            </a:r>
          </a:p>
          <a:p>
            <a:r>
              <a:rPr lang="hu-HU" sz="2800" dirty="0" smtClean="0"/>
              <a:t>2017 november 28-án egy tesztelés során beüzemelték az utoljára 1980-ban használt röppálya-módosító hajtóműveket.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Voyager_1 indítá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556792"/>
            <a:ext cx="4142926" cy="5040560"/>
          </a:xfrm>
          <a:prstGeom prst="rect">
            <a:avLst/>
          </a:prstGeom>
        </p:spPr>
      </p:pic>
      <p:pic>
        <p:nvPicPr>
          <p:cNvPr id="3" name="Kép 2" descr="Voyager-1_spacecraf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404664"/>
            <a:ext cx="4762500" cy="3937000"/>
          </a:xfrm>
          <a:prstGeom prst="rect">
            <a:avLst/>
          </a:prstGeom>
        </p:spPr>
      </p:pic>
      <p:pic>
        <p:nvPicPr>
          <p:cNvPr id="4" name="Kép 3" descr="Artwork_Galileo-Io-Jupit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3933056"/>
            <a:ext cx="3312369" cy="26617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űrkutatás és gyakorlati alkalmazásai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r>
              <a:rPr lang="hu-HU" sz="39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GPS:</a:t>
            </a:r>
            <a:r>
              <a:rPr lang="hu-HU" sz="28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</a:t>
            </a:r>
            <a:r>
              <a:rPr lang="hu-H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Positioning</a:t>
            </a:r>
            <a:r>
              <a:rPr lang="hu-H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System.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 rendszert először az Amerikai Egyesült Államok fejlesztette ki katonai célokra. A rendszer 1995 óta működik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hivatalosan.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rendszer alapeleme a föld körül közel 20 000 km-es magasságban keringő 24 műhold, melyek pályái úgy vannak megállapítva, hogy a föld bármely pontjáról legalább 4 műhold mindig látható legyen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Egy-egy műhold naponta kétszer kerüli meg a földet. A műholdak mindegyikén egymással szinkronizált atomórák, stabilizációs és navigációs egységek, valamint a földi és műholdközi kommunikációért felelős berendezések vannak.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49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79512" y="188640"/>
            <a:ext cx="885698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Távközlési </a:t>
            </a:r>
            <a:r>
              <a:rPr lang="hu-HU" sz="4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műholdak</a:t>
            </a:r>
            <a:r>
              <a:rPr lang="hu-HU" sz="4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olyan</a:t>
            </a:r>
            <a:r>
              <a:rPr lang="hu-H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2800" dirty="0">
                <a:solidFill>
                  <a:srgbClr val="0B008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Műhold"/>
              </a:rPr>
              <a:t>műholdak</a:t>
            </a:r>
            <a:r>
              <a:rPr lang="hu-H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melyeknek célja a telekommunikáció segítése rádió- és mikrohullámú frekvenciákat használva. A legtöbb távközlési műhold </a:t>
            </a:r>
            <a:r>
              <a:rPr lang="hu-HU" sz="2800" dirty="0" err="1">
                <a:solidFill>
                  <a:srgbClr val="0B008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Geoszinkron pálya"/>
              </a:rPr>
              <a:t>geoszinkron</a:t>
            </a:r>
            <a:r>
              <a:rPr lang="hu-H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vagy közeli </a:t>
            </a:r>
            <a:r>
              <a:rPr lang="hu-HU" sz="2800" dirty="0" err="1">
                <a:solidFill>
                  <a:srgbClr val="0B008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Geostacionárius pálya"/>
              </a:rPr>
              <a:t>geostacionárius</a:t>
            </a:r>
            <a:r>
              <a:rPr lang="hu-HU" sz="2800" dirty="0">
                <a:solidFill>
                  <a:srgbClr val="0B008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Geostacionárius pálya"/>
              </a:rPr>
              <a:t> pályán</a:t>
            </a:r>
            <a:r>
              <a:rPr lang="hu-HU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kering</a:t>
            </a:r>
            <a:r>
              <a:rPr lang="hu-HU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objektum a Föld bármely pontjáról (ahonnan látható) mindig azonos helyen, látszólag mozdulatlannak látszik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pálya magassága 35 786 km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első távközlési műhold az 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1958"/>
              </a:rPr>
              <a:t>1958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-as amerikai 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SCORE (műhold)"/>
              </a:rPr>
              <a:t>SCORE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volt, amely kísérleti jelleggel 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Dwight D. Eisenhower"/>
              </a:rPr>
              <a:t>Eisenhower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amerikai elnök karácsonyi köszöntőjét közvetítette világszerte. </a:t>
            </a:r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29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23859" y="260648"/>
            <a:ext cx="5941755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Hubble űrtávcső 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  <a:hlinkClick r:id="rId2" tooltip="Angol nyelv"/>
              </a:rPr>
              <a:t>angolul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i="1" dirty="0" smtClean="0">
                <a:latin typeface="Times New Roman" pitchFamily="18" charset="0"/>
                <a:cs typeface="Times New Roman" pitchFamily="18" charset="0"/>
              </a:rPr>
              <a:t>Hubble </a:t>
            </a:r>
            <a:r>
              <a:rPr lang="hu-HU" sz="2800" i="1" dirty="0" err="1" smtClean="0">
                <a:latin typeface="Times New Roman" pitchFamily="18" charset="0"/>
                <a:cs typeface="Times New Roman" pitchFamily="18" charset="0"/>
              </a:rPr>
              <a:t>Space</a:t>
            </a:r>
            <a:r>
              <a:rPr lang="hu-H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i="1" dirty="0" err="1" smtClean="0">
                <a:latin typeface="Times New Roman" pitchFamily="18" charset="0"/>
                <a:cs typeface="Times New Roman" pitchFamily="18" charset="0"/>
              </a:rPr>
              <a:t>Telescope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, HST)</a:t>
            </a:r>
            <a:br>
              <a:rPr lang="hu-H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hu-HU" sz="3200" b="1" dirty="0" smtClean="0">
                <a:latin typeface="Times New Roman" pitchFamily="18" charset="0"/>
                <a:cs typeface="Times New Roman" pitchFamily="18" charset="0"/>
                <a:hlinkClick r:id="rId3" tooltip="Csillagászati műhold"/>
              </a:rPr>
              <a:t>csillagászati műhold</a:t>
            </a:r>
            <a:endParaRPr lang="hu-H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Kép 2" descr="Hubble űrteleszkóp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3693368"/>
            <a:ext cx="3048000" cy="3048000"/>
          </a:xfrm>
          <a:prstGeom prst="rect">
            <a:avLst/>
          </a:prstGeom>
        </p:spPr>
      </p:pic>
      <p:pic>
        <p:nvPicPr>
          <p:cNvPr id="5" name="Kép 4" descr="Spirál galaxi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67709" y="3789040"/>
            <a:ext cx="3568787" cy="2926405"/>
          </a:xfrm>
          <a:prstGeom prst="rect">
            <a:avLst/>
          </a:prstGeom>
        </p:spPr>
      </p:pic>
      <p:pic>
        <p:nvPicPr>
          <p:cNvPr id="4" name="Kép 3" descr="világű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95736" y="1988840"/>
            <a:ext cx="3812763" cy="237626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1143000"/>
          </a:xfrm>
        </p:spPr>
        <p:txBody>
          <a:bodyPr>
            <a:normAutofit/>
          </a:bodyPr>
          <a:lstStyle/>
          <a:p>
            <a:r>
              <a:rPr lang="hu-H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Köszönöm a figyelmet!</a:t>
            </a:r>
            <a:endParaRPr lang="hu-H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4077072"/>
            <a:ext cx="7920880" cy="147302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i="1" dirty="0" smtClean="0"/>
              <a:t>                                        </a:t>
            </a:r>
            <a:r>
              <a:rPr lang="hu-HU" i="1" u="sng" dirty="0" smtClean="0"/>
              <a:t>Összeállította:</a:t>
            </a:r>
          </a:p>
          <a:p>
            <a:pPr algn="r">
              <a:buNone/>
            </a:pPr>
            <a:r>
              <a:rPr lang="hu-HU" sz="5400" b="1" dirty="0" smtClean="0">
                <a:solidFill>
                  <a:srgbClr val="0070C0"/>
                </a:solidFill>
                <a:latin typeface="Freestyle Script" pitchFamily="66" charset="0"/>
                <a:cs typeface="Arial" pitchFamily="34" charset="0"/>
              </a:rPr>
              <a:t>Vígh Viktor</a:t>
            </a:r>
            <a:endParaRPr lang="hu-HU" sz="5400" b="1" dirty="0">
              <a:solidFill>
                <a:srgbClr val="0070C0"/>
              </a:solidFill>
              <a:latin typeface="Freestyle Script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797</Words>
  <Application>Microsoft Office PowerPoint</Application>
  <PresentationFormat>Diavetítés a képernyőre (4:3 oldalarány)</PresentationFormat>
  <Paragraphs>91</Paragraphs>
  <Slides>31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31</vt:i4>
      </vt:variant>
    </vt:vector>
  </HeadingPairs>
  <TitlesOfParts>
    <vt:vector size="36" baseType="lpstr">
      <vt:lpstr>Arial</vt:lpstr>
      <vt:lpstr>Calibri</vt:lpstr>
      <vt:lpstr>Freestyle Script</vt:lpstr>
      <vt:lpstr>Times New Roman</vt:lpstr>
      <vt:lpstr>Office-téma</vt:lpstr>
      <vt:lpstr>AZ ŰRHAJÓZÁS VILÁGNAPJA</vt:lpstr>
      <vt:lpstr>A kezdetek</vt:lpstr>
      <vt:lpstr>PowerPoint bemutató</vt:lpstr>
      <vt:lpstr>Az első űreszközök</vt:lpstr>
      <vt:lpstr>PowerPoint bemutató</vt:lpstr>
      <vt:lpstr>Jurij Alekszejevics Gagarin</vt:lpstr>
      <vt:lpstr>PowerPoint bemutató</vt:lpstr>
      <vt:lpstr>PowerPoint bemutató</vt:lpstr>
      <vt:lpstr>PowerPoint bemutató</vt:lpstr>
      <vt:lpstr>PowerPoint bemutató</vt:lpstr>
      <vt:lpstr>Az Apollo-program</vt:lpstr>
      <vt:lpstr>PowerPoint bemutató</vt:lpstr>
      <vt:lpstr>Szovjet válasz a Hold-programra</vt:lpstr>
      <vt:lpstr>PowerPoint bemutató</vt:lpstr>
      <vt:lpstr>Szojuz–Apollo-program avagy az űrverseny vége</vt:lpstr>
      <vt:lpstr>PowerPoint bemutató</vt:lpstr>
      <vt:lpstr>PowerPoint bemutató</vt:lpstr>
      <vt:lpstr>PowerPoint bemutató</vt:lpstr>
      <vt:lpstr>Farkas Bertalan Magyar a világűrben</vt:lpstr>
      <vt:lpstr>PowerPoint bemutató</vt:lpstr>
      <vt:lpstr>Az ürrepülőkgépek</vt:lpstr>
      <vt:lpstr>PowerPoint bemutató</vt:lpstr>
      <vt:lpstr>PowerPoint bemutató</vt:lpstr>
      <vt:lpstr>Nemzetközi Űrállomás - ISS</vt:lpstr>
      <vt:lpstr>PowerPoint bemutató</vt:lpstr>
      <vt:lpstr>Voyager–1</vt:lpstr>
      <vt:lpstr>PowerPoint bemutató</vt:lpstr>
      <vt:lpstr>Az űrkutatás és gyakorlati alkalmazásai</vt:lpstr>
      <vt:lpstr>PowerPoint bemutató</vt:lpstr>
      <vt:lpstr>PowerPoint bemutató</vt:lpstr>
      <vt:lpstr>Köszönöm a figyelmet!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ŰRHAJÓZÁS NAPJA</dc:title>
  <dc:creator>Vígh Viktor</dc:creator>
  <cp:lastModifiedBy>Microsoft-fiók</cp:lastModifiedBy>
  <cp:revision>64</cp:revision>
  <dcterms:created xsi:type="dcterms:W3CDTF">2018-04-11T17:04:53Z</dcterms:created>
  <dcterms:modified xsi:type="dcterms:W3CDTF">2024-04-08T12:11:52Z</dcterms:modified>
</cp:coreProperties>
</file>